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74" r:id="rId1"/>
  </p:sldMasterIdLst>
  <p:notesMasterIdLst>
    <p:notesMasterId r:id="rId16"/>
  </p:notesMasterIdLst>
  <p:sldIdLst>
    <p:sldId id="349" r:id="rId2"/>
    <p:sldId id="345" r:id="rId3"/>
    <p:sldId id="336" r:id="rId4"/>
    <p:sldId id="337" r:id="rId5"/>
    <p:sldId id="334" r:id="rId6"/>
    <p:sldId id="335" r:id="rId7"/>
    <p:sldId id="338" r:id="rId8"/>
    <p:sldId id="346" r:id="rId9"/>
    <p:sldId id="339" r:id="rId10"/>
    <p:sldId id="340" r:id="rId11"/>
    <p:sldId id="342" r:id="rId12"/>
    <p:sldId id="343" r:id="rId13"/>
    <p:sldId id="351" r:id="rId14"/>
    <p:sldId id="347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9" autoAdjust="0"/>
    <p:restoredTop sz="94745" autoAdjust="0"/>
  </p:normalViewPr>
  <p:slideViewPr>
    <p:cSldViewPr>
      <p:cViewPr>
        <p:scale>
          <a:sx n="92" d="100"/>
          <a:sy n="92" d="100"/>
        </p:scale>
        <p:origin x="-2136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B35EF-6ADA-457D-ACE1-8889DBA36C25}" type="datetimeFigureOut">
              <a:rPr lang="es-CL" smtClean="0"/>
              <a:pPr/>
              <a:t>22-01-16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2C727-C17B-4BA7-9E99-592C218ECFD1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299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Droid Sans" charset="0"/>
                <a:ea typeface="Droid Sans" charset="0"/>
                <a:cs typeface="Droid Sans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Droid Sans" charset="0"/>
                <a:ea typeface="Droid Sans" charset="0"/>
                <a:cs typeface="Droid Sans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B5DF-85F8-4487-8679-B150FFE33773}" type="datetimeFigureOut">
              <a:rPr lang="es-ES" smtClean="0"/>
              <a:pPr/>
              <a:t>22-01-16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B5DF-85F8-4487-8679-B150FFE33773}" type="datetimeFigureOut">
              <a:rPr lang="es-ES" smtClean="0"/>
              <a:pPr/>
              <a:t>22-01-16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976E-445B-4C14-BFEF-B95B0B5DB9D9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B5DF-85F8-4487-8679-B150FFE33773}" type="datetimeFigureOut">
              <a:rPr lang="es-ES" smtClean="0"/>
              <a:pPr/>
              <a:t>22-01-16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976E-445B-4C14-BFEF-B95B0B5DB9D9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roid Sans" charset="0"/>
                <a:ea typeface="Droid Sans" charset="0"/>
                <a:cs typeface="Droid Sans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Droid Sans" charset="0"/>
                <a:ea typeface="Droid Sans" charset="0"/>
                <a:cs typeface="Droid Sans" charset="0"/>
              </a:defRPr>
            </a:lvl1pPr>
            <a:lvl2pPr>
              <a:defRPr>
                <a:latin typeface="Droid Sans" charset="0"/>
                <a:ea typeface="Droid Sans" charset="0"/>
                <a:cs typeface="Droid Sans" charset="0"/>
              </a:defRPr>
            </a:lvl2pPr>
            <a:lvl3pPr>
              <a:defRPr>
                <a:latin typeface="Droid Sans" charset="0"/>
                <a:ea typeface="Droid Sans" charset="0"/>
                <a:cs typeface="Droid Sans" charset="0"/>
              </a:defRPr>
            </a:lvl3pPr>
            <a:lvl4pPr>
              <a:defRPr>
                <a:latin typeface="Droid Sans" charset="0"/>
                <a:ea typeface="Droid Sans" charset="0"/>
                <a:cs typeface="Droid Sans" charset="0"/>
              </a:defRPr>
            </a:lvl4pPr>
            <a:lvl5pPr>
              <a:defRPr>
                <a:latin typeface="Droid Sans" charset="0"/>
                <a:ea typeface="Droid Sans" charset="0"/>
                <a:cs typeface="Droid Sans" charset="0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B5DF-85F8-4487-8679-B150FFE33773}" type="datetimeFigureOut">
              <a:rPr lang="es-ES" smtClean="0"/>
              <a:pPr/>
              <a:t>22-01-16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976E-445B-4C14-BFEF-B95B0B5DB9D9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B5DF-85F8-4487-8679-B150FFE33773}" type="datetimeFigureOut">
              <a:rPr lang="es-ES" smtClean="0"/>
              <a:pPr/>
              <a:t>22-01-16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976E-445B-4C14-BFEF-B95B0B5DB9D9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B5DF-85F8-4487-8679-B150FFE33773}" type="datetimeFigureOut">
              <a:rPr lang="es-ES" smtClean="0"/>
              <a:pPr/>
              <a:t>22-01-16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976E-445B-4C14-BFEF-B95B0B5DB9D9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B5DF-85F8-4487-8679-B150FFE33773}" type="datetimeFigureOut">
              <a:rPr lang="es-ES" smtClean="0"/>
              <a:pPr/>
              <a:t>22-01-16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976E-445B-4C14-BFEF-B95B0B5DB9D9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B5DF-85F8-4487-8679-B150FFE33773}" type="datetimeFigureOut">
              <a:rPr lang="es-ES" smtClean="0"/>
              <a:pPr/>
              <a:t>22-01-16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976E-445B-4C14-BFEF-B95B0B5DB9D9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B5DF-85F8-4487-8679-B150FFE33773}" type="datetimeFigureOut">
              <a:rPr lang="es-ES" smtClean="0"/>
              <a:pPr/>
              <a:t>22-01-16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976E-445B-4C14-BFEF-B95B0B5DB9D9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B5DF-85F8-4487-8679-B150FFE33773}" type="datetimeFigureOut">
              <a:rPr lang="es-ES" smtClean="0"/>
              <a:pPr/>
              <a:t>22-01-16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976E-445B-4C14-BFEF-B95B0B5DB9D9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B5DF-85F8-4487-8679-B150FFE33773}" type="datetimeFigureOut">
              <a:rPr lang="es-ES" smtClean="0"/>
              <a:pPr/>
              <a:t>22-01-16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976E-445B-4C14-BFEF-B95B0B5DB9D9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7B5DF-85F8-4487-8679-B150FFE33773}" type="datetimeFigureOut">
              <a:rPr lang="es-ES" smtClean="0"/>
              <a:pPr/>
              <a:t>22-01-16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7976E-445B-4C14-BFEF-B95B0B5DB9D9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275" r:id="rId1"/>
    <p:sldLayoutId id="2147486276" r:id="rId2"/>
    <p:sldLayoutId id="2147486277" r:id="rId3"/>
    <p:sldLayoutId id="2147486278" r:id="rId4"/>
    <p:sldLayoutId id="2147486279" r:id="rId5"/>
    <p:sldLayoutId id="2147486280" r:id="rId6"/>
    <p:sldLayoutId id="2147486281" r:id="rId7"/>
    <p:sldLayoutId id="2147486282" r:id="rId8"/>
    <p:sldLayoutId id="2147486283" r:id="rId9"/>
    <p:sldLayoutId id="2147486284" r:id="rId10"/>
    <p:sldLayoutId id="21474862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Droid Sans" charset="0"/>
                <a:ea typeface="Droid Sans" charset="0"/>
                <a:cs typeface="Droid Sans" charset="0"/>
              </a:rPr>
              <a:t>CHILE</a:t>
            </a:r>
            <a:endParaRPr lang="es-ES" sz="1600" dirty="0">
              <a:latin typeface="Droid Sans" charset="0"/>
              <a:ea typeface="Droid Sans" charset="0"/>
              <a:cs typeface="Droid Sans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r>
              <a:rPr lang="es-ES" dirty="0" err="1" smtClean="0"/>
              <a:t>Quality</a:t>
            </a:r>
            <a:r>
              <a:rPr lang="es-ES" dirty="0" smtClean="0"/>
              <a:t> </a:t>
            </a:r>
            <a:r>
              <a:rPr lang="es-ES" dirty="0" err="1" smtClean="0"/>
              <a:t>Education</a:t>
            </a:r>
            <a:r>
              <a:rPr lang="es-ES" dirty="0" smtClean="0"/>
              <a:t> (</a:t>
            </a:r>
            <a:r>
              <a:rPr lang="es-ES" dirty="0" err="1" smtClean="0"/>
              <a:t>Standards</a:t>
            </a:r>
            <a:r>
              <a:rPr lang="es-ES" dirty="0" smtClean="0"/>
              <a:t>)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Free </a:t>
            </a:r>
            <a:r>
              <a:rPr lang="es-ES" dirty="0" err="1" smtClean="0"/>
              <a:t>Education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err="1" smtClean="0"/>
              <a:t>Equity</a:t>
            </a:r>
            <a:r>
              <a:rPr lang="es-ES" dirty="0" smtClean="0"/>
              <a:t> 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err="1" smtClean="0"/>
              <a:t>Inclusion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356992"/>
            <a:ext cx="4245992" cy="254385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6572264" y="6143644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latin typeface="Droid Sans" charset="0"/>
                <a:ea typeface="Droid Sans" charset="0"/>
                <a:cs typeface="Droid Sans" charset="0"/>
              </a:rPr>
              <a:t>January</a:t>
            </a:r>
            <a:r>
              <a:rPr lang="es-ES" dirty="0" smtClean="0">
                <a:latin typeface="Droid Sans" charset="0"/>
                <a:ea typeface="Droid Sans" charset="0"/>
                <a:cs typeface="Droid Sans" charset="0"/>
              </a:rPr>
              <a:t> 24th. , 2016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6308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CL" dirty="0" smtClean="0"/>
              <a:t>Content and </a:t>
            </a:r>
            <a:r>
              <a:rPr lang="es-CL" smtClean="0"/>
              <a:t>pedagogical</a:t>
            </a:r>
            <a:r>
              <a:rPr lang="es-CL" dirty="0" smtClean="0"/>
              <a:t> knowledge </a:t>
            </a:r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smtClean="0"/>
              <a:t>0 – 6 </a:t>
            </a:r>
            <a:r>
              <a:rPr lang="es-CL" dirty="0" err="1" smtClean="0"/>
              <a:t>year</a:t>
            </a:r>
            <a:r>
              <a:rPr lang="es-CL" dirty="0" smtClean="0"/>
              <a:t> </a:t>
            </a:r>
            <a:r>
              <a:rPr lang="es-CL" dirty="0" err="1" smtClean="0"/>
              <a:t>old</a:t>
            </a:r>
            <a:r>
              <a:rPr lang="es-CL" dirty="0" smtClean="0"/>
              <a:t> </a:t>
            </a:r>
            <a:r>
              <a:rPr lang="es-CL" dirty="0" err="1" smtClean="0"/>
              <a:t>students</a:t>
            </a: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smtClean="0"/>
              <a:t>Practicum: Professional Development Schools/ Collaborative realtionship  between University and schools / Video </a:t>
            </a:r>
            <a:r>
              <a:rPr lang="es-CL" dirty="0" err="1" smtClean="0"/>
              <a:t>recording</a:t>
            </a:r>
            <a:r>
              <a:rPr lang="es-CL" dirty="0" smtClean="0"/>
              <a:t> (interactive platform)</a:t>
            </a:r>
          </a:p>
          <a:p>
            <a:pPr marL="0" indent="0">
              <a:buNone/>
            </a:pPr>
            <a:r>
              <a:rPr lang="es-CL" dirty="0" smtClean="0"/>
              <a:t> </a:t>
            </a:r>
          </a:p>
          <a:p>
            <a:r>
              <a:rPr lang="es-CL" dirty="0"/>
              <a:t>5</a:t>
            </a:r>
            <a:r>
              <a:rPr lang="es-CL" dirty="0" smtClean="0"/>
              <a:t> Practicum Courses (+ 3 practicum interventions)</a:t>
            </a:r>
            <a:endParaRPr lang="es-CL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1007808"/>
            <a:chOff x="0" y="0"/>
            <a:chExt cx="9144000" cy="100780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824"/>
              <a:ext cx="3203848" cy="994984"/>
            </a:xfrm>
            <a:prstGeom prst="rect">
              <a:avLst/>
            </a:prstGeom>
          </p:spPr>
        </p:pic>
      </p:grpSp>
      <p:sp>
        <p:nvSpPr>
          <p:cNvPr id="8" name="1 Título"/>
          <p:cNvSpPr txBox="1">
            <a:spLocks/>
          </p:cNvSpPr>
          <p:nvPr/>
        </p:nvSpPr>
        <p:spPr>
          <a:xfrm>
            <a:off x="3275856" y="-157708"/>
            <a:ext cx="5375385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>
                <a:latin typeface="Droid Sans" charset="0"/>
                <a:ea typeface="Droid Sans" charset="0"/>
                <a:cs typeface="Droid Sans" charset="0"/>
              </a:rPr>
              <a:t>Pre-School Pedagogy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 smtClean="0"/>
              <a:t>Previous Degree in History, Geography and Social Science / in Spanish (content knowledge)</a:t>
            </a:r>
          </a:p>
          <a:p>
            <a:endParaRPr lang="es-CL" dirty="0"/>
          </a:p>
          <a:p>
            <a:r>
              <a:rPr lang="es-CL" dirty="0" smtClean="0"/>
              <a:t>Courses aiming at learning to teach (methods, strategies, planning, assessment, etc)</a:t>
            </a:r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smtClean="0"/>
              <a:t>Practicum courses throughout</a:t>
            </a:r>
            <a:endParaRPr lang="es-CL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1007808"/>
            <a:chOff x="0" y="0"/>
            <a:chExt cx="9144000" cy="100780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824"/>
              <a:ext cx="3203848" cy="994984"/>
            </a:xfrm>
            <a:prstGeom prst="rect">
              <a:avLst/>
            </a:prstGeom>
          </p:spPr>
        </p:pic>
      </p:grpSp>
      <p:sp>
        <p:nvSpPr>
          <p:cNvPr id="7" name="1 Título"/>
          <p:cNvSpPr txBox="1">
            <a:spLocks/>
          </p:cNvSpPr>
          <p:nvPr/>
        </p:nvSpPr>
        <p:spPr>
          <a:xfrm>
            <a:off x="3347864" y="-157708"/>
            <a:ext cx="5616623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200" dirty="0">
                <a:latin typeface="Droid Sans" charset="0"/>
                <a:ea typeface="Droid Sans" charset="0"/>
                <a:cs typeface="Droid Sans" charset="0"/>
              </a:rPr>
              <a:t>Pedagogy in Spanish and Social Science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Human Rights / Diversity / Inclusion</a:t>
            </a:r>
          </a:p>
          <a:p>
            <a:r>
              <a:rPr lang="es-CL" dirty="0" smtClean="0"/>
              <a:t>Major in Development of Cognitive Skills</a:t>
            </a:r>
            <a:endParaRPr lang="es-CL" dirty="0"/>
          </a:p>
          <a:p>
            <a:r>
              <a:rPr lang="es-CL" dirty="0" smtClean="0"/>
              <a:t>Regular Schools (Ley de Inclusion) &amp; Special Needs School </a:t>
            </a:r>
          </a:p>
          <a:p>
            <a:r>
              <a:rPr lang="es-CL" dirty="0" smtClean="0"/>
              <a:t>Content knowledge: Spanish &amp; Math (1st to 6th)</a:t>
            </a:r>
          </a:p>
          <a:p>
            <a:r>
              <a:rPr lang="es-CL" dirty="0" smtClean="0"/>
              <a:t>7 Practicum Courses</a:t>
            </a:r>
          </a:p>
          <a:p>
            <a:endParaRPr lang="es-CL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1007808"/>
            <a:chOff x="0" y="0"/>
            <a:chExt cx="9144000" cy="100780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824"/>
              <a:ext cx="3203848" cy="994984"/>
            </a:xfrm>
            <a:prstGeom prst="rect">
              <a:avLst/>
            </a:prstGeom>
          </p:spPr>
        </p:pic>
      </p:grpSp>
      <p:sp>
        <p:nvSpPr>
          <p:cNvPr id="8" name="1 Título"/>
          <p:cNvSpPr txBox="1">
            <a:spLocks/>
          </p:cNvSpPr>
          <p:nvPr/>
        </p:nvSpPr>
        <p:spPr>
          <a:xfrm>
            <a:off x="3347864" y="-157708"/>
            <a:ext cx="5616623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200" dirty="0" err="1">
                <a:latin typeface="Droid Sans" charset="0"/>
                <a:ea typeface="Droid Sans" charset="0"/>
                <a:cs typeface="Droid Sans" charset="0"/>
              </a:rPr>
              <a:t>Pedagogy</a:t>
            </a:r>
            <a:r>
              <a:rPr lang="es-CL" sz="3200" dirty="0">
                <a:latin typeface="Droid Sans" charset="0"/>
                <a:ea typeface="Droid Sans" charset="0"/>
                <a:cs typeface="Droid Sans" charset="0"/>
              </a:rPr>
              <a:t> </a:t>
            </a:r>
            <a:r>
              <a:rPr lang="es-CL" sz="3200" dirty="0" smtClean="0">
                <a:latin typeface="Droid Sans" charset="0"/>
                <a:ea typeface="Droid Sans" charset="0"/>
                <a:cs typeface="Droid Sans" charset="0"/>
              </a:rPr>
              <a:t>in </a:t>
            </a:r>
            <a:r>
              <a:rPr lang="es-CL" sz="3200" dirty="0" err="1">
                <a:latin typeface="Droid Sans" charset="0"/>
                <a:ea typeface="Droid Sans" charset="0"/>
                <a:cs typeface="Droid Sans" charset="0"/>
              </a:rPr>
              <a:t>Special</a:t>
            </a:r>
            <a:r>
              <a:rPr lang="es-CL" sz="3200" dirty="0">
                <a:latin typeface="Droid Sans" charset="0"/>
                <a:ea typeface="Droid Sans" charset="0"/>
                <a:cs typeface="Droid Sans" charset="0"/>
              </a:rPr>
              <a:t> </a:t>
            </a:r>
            <a:r>
              <a:rPr lang="es-CL" sz="3200" dirty="0" err="1" smtClean="0">
                <a:latin typeface="Droid Sans" charset="0"/>
                <a:ea typeface="Droid Sans" charset="0"/>
                <a:cs typeface="Droid Sans" charset="0"/>
              </a:rPr>
              <a:t>Education</a:t>
            </a:r>
            <a:endParaRPr lang="es-CL" sz="3200" dirty="0">
              <a:latin typeface="Droid Sans" charset="0"/>
              <a:ea typeface="Droid Sans" charset="0"/>
              <a:cs typeface="Droid San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</a:rPr>
              <a:t>Key factors underpinning our actions: </a:t>
            </a:r>
            <a:endParaRPr lang="en-US" sz="2800" dirty="0" smtClean="0">
              <a:solidFill>
                <a:srgbClr val="FFC000"/>
              </a:solidFill>
            </a:endParaRPr>
          </a:p>
          <a:p>
            <a:pPr lvl="1"/>
            <a:r>
              <a:rPr lang="es-CL" dirty="0"/>
              <a:t>Exit Profile </a:t>
            </a:r>
            <a:r>
              <a:rPr lang="es-CL" dirty="0" smtClean="0"/>
              <a:t>---- </a:t>
            </a:r>
            <a:r>
              <a:rPr lang="es-CL" dirty="0"/>
              <a:t>Competency-based </a:t>
            </a:r>
            <a:r>
              <a:rPr lang="es-CL" dirty="0" smtClean="0"/>
              <a:t>Curriculum</a:t>
            </a:r>
            <a:endParaRPr lang="es-CL" dirty="0"/>
          </a:p>
          <a:p>
            <a:pPr lvl="1"/>
            <a:r>
              <a:rPr lang="es-CL" dirty="0"/>
              <a:t>Integrated </a:t>
            </a:r>
            <a:r>
              <a:rPr lang="es-CL" dirty="0" smtClean="0"/>
              <a:t>Curriculum --- Learning English/ Learning about English/ Learning to teach</a:t>
            </a:r>
          </a:p>
          <a:p>
            <a:pPr lvl="1"/>
            <a:r>
              <a:rPr lang="es-CL" dirty="0" smtClean="0"/>
              <a:t>(PCK, Lee Shulman)</a:t>
            </a:r>
            <a:endParaRPr lang="es-CL" dirty="0"/>
          </a:p>
          <a:p>
            <a:pPr lvl="1"/>
            <a:r>
              <a:rPr lang="es-CL" dirty="0" smtClean="0"/>
              <a:t>Critical reflection -- Equity – Constant Researcher</a:t>
            </a:r>
            <a:endParaRPr lang="es-CL" dirty="0"/>
          </a:p>
          <a:p>
            <a:pPr lvl="1"/>
            <a:r>
              <a:rPr lang="es-CL" dirty="0" smtClean="0"/>
              <a:t>Excellence --- International Exams</a:t>
            </a:r>
          </a:p>
          <a:p>
            <a:pPr lvl="1"/>
            <a:r>
              <a:rPr lang="es-CL" dirty="0" smtClean="0"/>
              <a:t>Primary, Middle and Secondary School</a:t>
            </a:r>
          </a:p>
          <a:p>
            <a:pPr lvl="1"/>
            <a:r>
              <a:rPr lang="es-CL" dirty="0" smtClean="0"/>
              <a:t>6 Practicum Courses</a:t>
            </a:r>
            <a:endParaRPr lang="es-CL" dirty="0"/>
          </a:p>
          <a:p>
            <a:pPr marL="0" indent="0">
              <a:buNone/>
            </a:pPr>
            <a:endParaRPr lang="es-CL" sz="2000" dirty="0"/>
          </a:p>
          <a:p>
            <a:pPr marL="0" indent="0">
              <a:buNone/>
            </a:pPr>
            <a:endParaRPr lang="es-CL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1007808"/>
            <a:chOff x="0" y="0"/>
            <a:chExt cx="9144000" cy="100780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824"/>
              <a:ext cx="3203848" cy="994984"/>
            </a:xfrm>
            <a:prstGeom prst="rect">
              <a:avLst/>
            </a:prstGeom>
          </p:spPr>
        </p:pic>
      </p:grpSp>
      <p:sp>
        <p:nvSpPr>
          <p:cNvPr id="8" name="1 Título"/>
          <p:cNvSpPr txBox="1">
            <a:spLocks/>
          </p:cNvSpPr>
          <p:nvPr/>
        </p:nvSpPr>
        <p:spPr>
          <a:xfrm>
            <a:off x="3347864" y="-157708"/>
            <a:ext cx="5796136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200" dirty="0">
                <a:latin typeface="Droid Sans" charset="0"/>
                <a:ea typeface="Droid Sans" charset="0"/>
                <a:cs typeface="Droid Sans" charset="0"/>
              </a:rPr>
              <a:t>Pedagogy in English Language Teaching </a:t>
            </a:r>
          </a:p>
        </p:txBody>
      </p:sp>
    </p:spTree>
    <p:extLst>
      <p:ext uri="{BB962C8B-B14F-4D97-AF65-F5344CB8AC3E}">
        <p14:creationId xmlns:p14="http://schemas.microsoft.com/office/powerpoint/2010/main" val="346985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42" y="0"/>
            <a:ext cx="6847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92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7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007808"/>
            <a:chOff x="0" y="0"/>
            <a:chExt cx="9144000" cy="100780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824"/>
              <a:ext cx="3203848" cy="994984"/>
            </a:xfrm>
            <a:prstGeom prst="rect">
              <a:avLst/>
            </a:prstGeom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97660" y="127767"/>
            <a:ext cx="4752528" cy="725194"/>
          </a:xfrm>
        </p:spPr>
        <p:txBody>
          <a:bodyPr/>
          <a:lstStyle/>
          <a:p>
            <a:r>
              <a:rPr lang="es-CL" sz="2800" dirty="0" smtClean="0"/>
              <a:t>What we do</a:t>
            </a:r>
            <a:r>
              <a:rPr lang="is-IS" sz="2800" dirty="0" smtClean="0"/>
              <a:t>…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26379" y="1916832"/>
            <a:ext cx="6891242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s-IS" sz="2800" i="1" dirty="0" smtClean="0"/>
              <a:t>…</a:t>
            </a:r>
            <a:r>
              <a:rPr lang="en-US" sz="2800" i="1" dirty="0" smtClean="0"/>
              <a:t>Guarantee a space of freedom and critical independence for its members (autonomy), which refuses any kind of ideological, political or religious affiliation (pluralism) while having a clear and sustained public vocation. </a:t>
            </a:r>
          </a:p>
          <a:p>
            <a:pPr marL="0" indent="0">
              <a:buNone/>
            </a:pPr>
            <a:r>
              <a:rPr lang="en-US" sz="2800" i="1" dirty="0" smtClean="0"/>
              <a:t>This, along with the focus on quality (excellence) of their activities, are hallmarks of our work.</a:t>
            </a:r>
            <a:endParaRPr lang="es-CL" sz="28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105" y="0"/>
            <a:ext cx="682778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Located in Santiago,  Chile </a:t>
            </a:r>
            <a:br>
              <a:rPr lang="es-CL" dirty="0" smtClean="0"/>
            </a:br>
            <a:r>
              <a:rPr lang="es-CL" dirty="0" smtClean="0"/>
              <a:t>Founded in 1983</a:t>
            </a:r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endParaRPr lang="es-CL" dirty="0" smtClean="0"/>
          </a:p>
        </p:txBody>
      </p:sp>
      <p:sp>
        <p:nvSpPr>
          <p:cNvPr id="4" name="3 Elipse"/>
          <p:cNvSpPr/>
          <p:nvPr/>
        </p:nvSpPr>
        <p:spPr>
          <a:xfrm>
            <a:off x="2428860" y="4857760"/>
            <a:ext cx="2214578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latin typeface="Droid Sans" charset="0"/>
                <a:ea typeface="Droid Sans" charset="0"/>
                <a:cs typeface="Droid Sans" charset="0"/>
              </a:rPr>
              <a:t>Teaching</a:t>
            </a:r>
            <a:r>
              <a:rPr lang="es-CL" dirty="0" smtClean="0">
                <a:latin typeface="Droid Sans" charset="0"/>
                <a:ea typeface="Droid Sans" charset="0"/>
                <a:cs typeface="Droid Sans" charset="0"/>
              </a:rPr>
              <a:t> </a:t>
            </a:r>
            <a:r>
              <a:rPr lang="es-CL" dirty="0" err="1" smtClean="0">
                <a:latin typeface="Droid Sans" charset="0"/>
                <a:ea typeface="Droid Sans" charset="0"/>
                <a:cs typeface="Droid Sans" charset="0"/>
              </a:rPr>
              <a:t>based</a:t>
            </a:r>
            <a:r>
              <a:rPr lang="es-CL" dirty="0" smtClean="0">
                <a:latin typeface="Droid Sans" charset="0"/>
                <a:ea typeface="Droid Sans" charset="0"/>
                <a:cs typeface="Droid Sans" charset="0"/>
              </a:rPr>
              <a:t> </a:t>
            </a:r>
            <a:r>
              <a:rPr lang="es-CL" dirty="0" err="1" smtClean="0">
                <a:latin typeface="Droid Sans" charset="0"/>
                <a:ea typeface="Droid Sans" charset="0"/>
                <a:cs typeface="Droid Sans" charset="0"/>
              </a:rPr>
              <a:t>on</a:t>
            </a:r>
            <a:r>
              <a:rPr lang="es-CL" dirty="0" smtClean="0">
                <a:latin typeface="Droid Sans" charset="0"/>
                <a:ea typeface="Droid Sans" charset="0"/>
                <a:cs typeface="Droid Sans" charset="0"/>
              </a:rPr>
              <a:t> </a:t>
            </a:r>
            <a:r>
              <a:rPr lang="es-CL" dirty="0" err="1" smtClean="0">
                <a:latin typeface="Droid Sans" charset="0"/>
                <a:ea typeface="Droid Sans" charset="0"/>
                <a:cs typeface="Droid Sans" charset="0"/>
              </a:rPr>
              <a:t>Current</a:t>
            </a:r>
            <a:r>
              <a:rPr lang="es-CL" dirty="0" smtClean="0">
                <a:latin typeface="Droid Sans" charset="0"/>
                <a:ea typeface="Droid Sans" charset="0"/>
                <a:cs typeface="Droid Sans" charset="0"/>
              </a:rPr>
              <a:t> </a:t>
            </a:r>
            <a:r>
              <a:rPr lang="es-CL" dirty="0" err="1" smtClean="0">
                <a:latin typeface="Droid Sans" charset="0"/>
                <a:ea typeface="Droid Sans" charset="0"/>
                <a:cs typeface="Droid Sans" charset="0"/>
              </a:rPr>
              <a:t>Research</a:t>
            </a:r>
            <a:endParaRPr lang="es-CL" dirty="0">
              <a:latin typeface="Droid Sans" charset="0"/>
              <a:ea typeface="Droid Sans" charset="0"/>
              <a:cs typeface="Droid Sans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428596" y="3643314"/>
            <a:ext cx="1857388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err="1" smtClean="0">
                <a:latin typeface="Droid Sans" charset="0"/>
                <a:ea typeface="Droid Sans" charset="0"/>
                <a:cs typeface="Droid Sans" charset="0"/>
              </a:rPr>
              <a:t>Quality</a:t>
            </a:r>
            <a:r>
              <a:rPr lang="es-CL" sz="1600" dirty="0" smtClean="0">
                <a:latin typeface="Droid Sans" charset="0"/>
                <a:ea typeface="Droid Sans" charset="0"/>
                <a:cs typeface="Droid Sans" charset="0"/>
              </a:rPr>
              <a:t> of Professional  </a:t>
            </a:r>
            <a:r>
              <a:rPr lang="es-CL" sz="1600" dirty="0" err="1" smtClean="0">
                <a:latin typeface="Droid Sans" charset="0"/>
                <a:ea typeface="Droid Sans" charset="0"/>
                <a:cs typeface="Droid Sans" charset="0"/>
              </a:rPr>
              <a:t>Education</a:t>
            </a:r>
            <a:r>
              <a:rPr lang="es-CL" sz="1600" dirty="0" smtClean="0">
                <a:latin typeface="Droid Sans" charset="0"/>
                <a:ea typeface="Droid Sans" charset="0"/>
                <a:cs typeface="Droid Sans" charset="0"/>
              </a:rPr>
              <a:t> </a:t>
            </a:r>
            <a:endParaRPr lang="es-CL" sz="1600" dirty="0">
              <a:latin typeface="Droid Sans" charset="0"/>
              <a:ea typeface="Droid Sans" charset="0"/>
              <a:cs typeface="Droid Sans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3500430" y="3000372"/>
            <a:ext cx="2428892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aseline="-25000" dirty="0" err="1" smtClean="0">
                <a:latin typeface="Droid Sans" charset="0"/>
                <a:ea typeface="Droid Sans" charset="0"/>
                <a:cs typeface="Droid Sans" charset="0"/>
              </a:rPr>
              <a:t>Contextualized</a:t>
            </a:r>
            <a:r>
              <a:rPr lang="es-CL" sz="2400" baseline="-25000" dirty="0" smtClean="0">
                <a:latin typeface="Droid Sans" charset="0"/>
                <a:ea typeface="Droid Sans" charset="0"/>
                <a:cs typeface="Droid Sans" charset="0"/>
              </a:rPr>
              <a:t> in Chile</a:t>
            </a:r>
            <a:endParaRPr lang="es-CL" sz="2400" baseline="-25000" dirty="0">
              <a:latin typeface="Droid Sans" charset="0"/>
              <a:ea typeface="Droid Sans" charset="0"/>
              <a:cs typeface="Droid Sans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5572132" y="4857760"/>
            <a:ext cx="2771788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Droid Sans" charset="0"/>
                <a:ea typeface="Droid Sans" charset="0"/>
                <a:cs typeface="Droid Sans" charset="0"/>
              </a:rPr>
              <a:t>Life - long  Education</a:t>
            </a:r>
            <a:endParaRPr lang="es-CL" dirty="0">
              <a:latin typeface="Droid Sans" charset="0"/>
              <a:ea typeface="Droid Sans" charset="0"/>
              <a:cs typeface="Droid Sans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5500694" y="1785926"/>
            <a:ext cx="2928958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err="1" smtClean="0">
                <a:latin typeface="Droid Sans" charset="0"/>
                <a:ea typeface="Droid Sans" charset="0"/>
                <a:cs typeface="Droid Sans" charset="0"/>
              </a:rPr>
              <a:t>Internationalization</a:t>
            </a:r>
            <a:r>
              <a:rPr lang="es-CL" sz="1600" dirty="0" smtClean="0">
                <a:latin typeface="Droid Sans" charset="0"/>
                <a:ea typeface="Droid Sans" charset="0"/>
                <a:cs typeface="Droid Sans" charset="0"/>
              </a:rPr>
              <a:t> </a:t>
            </a:r>
            <a:endParaRPr lang="es-CL" dirty="0">
              <a:latin typeface="Droid Sans" charset="0"/>
              <a:ea typeface="Droid Sans" charset="0"/>
              <a:cs typeface="Droid Sans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5649" y="-10972"/>
            <a:ext cx="9144000" cy="1007808"/>
            <a:chOff x="0" y="0"/>
            <a:chExt cx="9144000" cy="10078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824"/>
              <a:ext cx="3203848" cy="994984"/>
            </a:xfrm>
            <a:prstGeom prst="rect">
              <a:avLst/>
            </a:prstGeom>
          </p:spPr>
        </p:pic>
      </p:grp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3050036" y="214290"/>
            <a:ext cx="6236479" cy="564373"/>
          </a:xfrm>
        </p:spPr>
        <p:txBody>
          <a:bodyPr>
            <a:normAutofit fontScale="90000"/>
          </a:bodyPr>
          <a:lstStyle/>
          <a:p>
            <a:r>
              <a:rPr lang="es-CL" dirty="0" err="1" smtClean="0"/>
              <a:t>Faculty</a:t>
            </a:r>
            <a:r>
              <a:rPr lang="es-CL" dirty="0" smtClean="0"/>
              <a:t> </a:t>
            </a:r>
            <a:r>
              <a:rPr lang="es-CL" smtClean="0"/>
              <a:t>of Education</a:t>
            </a:r>
            <a:endParaRPr lang="es-C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007808"/>
            <a:chOff x="0" y="0"/>
            <a:chExt cx="9144000" cy="100780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824"/>
              <a:ext cx="3203848" cy="994984"/>
            </a:xfrm>
            <a:prstGeom prst="rect">
              <a:avLst/>
            </a:prstGeom>
          </p:spPr>
        </p:pic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600200"/>
            <a:ext cx="8429684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CL" sz="4200" dirty="0" smtClean="0"/>
              <a:t>                    </a:t>
            </a:r>
            <a:r>
              <a:rPr lang="es-CL" sz="5100" dirty="0" smtClean="0"/>
              <a:t>Common </a:t>
            </a:r>
            <a:r>
              <a:rPr lang="es-CL" sz="5100" dirty="0" err="1" smtClean="0"/>
              <a:t>thread</a:t>
            </a:r>
            <a:r>
              <a:rPr lang="es-CL" sz="5100" dirty="0" smtClean="0"/>
              <a:t>(s</a:t>
            </a:r>
            <a:r>
              <a:rPr lang="es-CL" sz="4200" dirty="0" smtClean="0"/>
              <a:t>)</a:t>
            </a:r>
          </a:p>
          <a:p>
            <a:pPr marL="0" indent="0">
              <a:buNone/>
            </a:pPr>
            <a:endParaRPr lang="es-CL" sz="4200" dirty="0" smtClean="0"/>
          </a:p>
          <a:p>
            <a:pPr marL="0" indent="0">
              <a:buNone/>
            </a:pPr>
            <a:endParaRPr lang="es-CL" dirty="0" smtClean="0"/>
          </a:p>
          <a:p>
            <a:pPr>
              <a:buFont typeface="Wingdings" charset="2"/>
              <a:buChar char="Ø"/>
            </a:pPr>
            <a:r>
              <a:rPr lang="es-CL" sz="3800" dirty="0" smtClean="0"/>
              <a:t>Practicum</a:t>
            </a:r>
            <a:r>
              <a:rPr lang="es-CL" sz="3800" dirty="0"/>
              <a:t>: To bridge between schools’&amp; universities’ communities of practice</a:t>
            </a:r>
            <a:endParaRPr lang="es-CL" sz="3800" dirty="0" smtClean="0"/>
          </a:p>
          <a:p>
            <a:pPr>
              <a:buNone/>
            </a:pPr>
            <a:r>
              <a:rPr lang="es-CL" sz="3800" dirty="0" smtClean="0"/>
              <a:t>    </a:t>
            </a:r>
          </a:p>
          <a:p>
            <a:pPr>
              <a:buNone/>
            </a:pPr>
            <a:endParaRPr lang="es-CL" sz="3800" dirty="0" smtClean="0"/>
          </a:p>
          <a:p>
            <a:pPr>
              <a:buNone/>
            </a:pPr>
            <a:endParaRPr lang="es-CL" sz="3800" dirty="0" smtClean="0"/>
          </a:p>
          <a:p>
            <a:pPr>
              <a:buFont typeface="Wingdings" charset="2"/>
              <a:buChar char="Ø"/>
            </a:pPr>
            <a:r>
              <a:rPr lang="es-CL" sz="3800" dirty="0" err="1" smtClean="0"/>
              <a:t>Human</a:t>
            </a:r>
            <a:r>
              <a:rPr lang="es-CL" sz="3800" dirty="0" smtClean="0"/>
              <a:t> </a:t>
            </a:r>
            <a:r>
              <a:rPr lang="es-CL" sz="3800" dirty="0" err="1" smtClean="0"/>
              <a:t>Rights</a:t>
            </a:r>
            <a:endParaRPr lang="es-CL" sz="3800" dirty="0" smtClean="0"/>
          </a:p>
          <a:p>
            <a:pPr>
              <a:buNone/>
            </a:pPr>
            <a:endParaRPr lang="es-CL" sz="3800" dirty="0" smtClean="0"/>
          </a:p>
          <a:p>
            <a:pPr>
              <a:buNone/>
            </a:pPr>
            <a:r>
              <a:rPr lang="es-CL" sz="3800" dirty="0" smtClean="0"/>
              <a:t>                       </a:t>
            </a:r>
            <a:r>
              <a:rPr lang="es-CL" sz="3800" dirty="0" err="1" smtClean="0"/>
              <a:t>Equity</a:t>
            </a:r>
            <a:r>
              <a:rPr lang="es-CL" sz="3800" dirty="0" smtClean="0"/>
              <a:t>                </a:t>
            </a:r>
            <a:r>
              <a:rPr lang="es-CL" sz="3800" dirty="0" err="1" smtClean="0"/>
              <a:t>Diversity</a:t>
            </a:r>
            <a:r>
              <a:rPr lang="es-CL" sz="3800" dirty="0" smtClean="0"/>
              <a:t> / </a:t>
            </a:r>
            <a:r>
              <a:rPr lang="es-CL" sz="3800" dirty="0" err="1" smtClean="0"/>
              <a:t>Inclusion</a:t>
            </a:r>
            <a:endParaRPr lang="es-CL" sz="3800" dirty="0"/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r>
              <a:rPr lang="es-CL" dirty="0" smtClean="0"/>
              <a:t>    </a:t>
            </a:r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050036" y="214290"/>
            <a:ext cx="6236479" cy="564373"/>
          </a:xfrm>
        </p:spPr>
        <p:txBody>
          <a:bodyPr>
            <a:normAutofit fontScale="90000"/>
          </a:bodyPr>
          <a:lstStyle/>
          <a:p>
            <a:r>
              <a:rPr lang="es-CL" dirty="0" err="1" smtClean="0"/>
              <a:t>Faculty</a:t>
            </a:r>
            <a:r>
              <a:rPr lang="es-CL" dirty="0" smtClean="0"/>
              <a:t> </a:t>
            </a:r>
            <a:r>
              <a:rPr lang="es-CL" smtClean="0"/>
              <a:t>of Education</a:t>
            </a:r>
            <a:endParaRPr lang="es-C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/>
              <a:t>1</a:t>
            </a:r>
            <a:r>
              <a:rPr lang="es-CL" dirty="0" smtClean="0"/>
              <a:t>. Primary School Pedagogy  - 4 year p.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3. Pre-School Pedagogy </a:t>
            </a:r>
            <a:r>
              <a:rPr lang="es-CL" dirty="0"/>
              <a:t>- </a:t>
            </a:r>
            <a:r>
              <a:rPr lang="es-CL" dirty="0" smtClean="0"/>
              <a:t>4 year p.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4. </a:t>
            </a:r>
            <a:r>
              <a:rPr lang="es-CL" dirty="0"/>
              <a:t>Pedagogy in Spanish and Social Science- 1year p.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5. </a:t>
            </a:r>
            <a:r>
              <a:rPr lang="es-CL" dirty="0" err="1" smtClean="0"/>
              <a:t>Pedagogy</a:t>
            </a:r>
            <a:r>
              <a:rPr lang="es-CL" dirty="0" smtClean="0"/>
              <a:t> in </a:t>
            </a:r>
            <a:r>
              <a:rPr lang="es-CL" dirty="0" err="1"/>
              <a:t>Special</a:t>
            </a:r>
            <a:r>
              <a:rPr lang="es-CL" dirty="0"/>
              <a:t> </a:t>
            </a:r>
            <a:r>
              <a:rPr lang="es-CL" dirty="0" err="1" smtClean="0"/>
              <a:t>Educationa</a:t>
            </a:r>
            <a:r>
              <a:rPr lang="es-CL" dirty="0" smtClean="0"/>
              <a:t> </a:t>
            </a:r>
            <a:r>
              <a:rPr lang="es-CL" dirty="0"/>
              <a:t>- 4 year p. </a:t>
            </a: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4. Pedagogy in English Language Teaching (ELT) - 4.5 year p.</a:t>
            </a:r>
          </a:p>
          <a:p>
            <a:pPr marL="0" indent="0">
              <a:buNone/>
            </a:pPr>
            <a:endParaRPr lang="es-CL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1007808"/>
            <a:chOff x="0" y="0"/>
            <a:chExt cx="9144000" cy="100780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824"/>
              <a:ext cx="3203848" cy="994984"/>
            </a:xfrm>
            <a:prstGeom prst="rect">
              <a:avLst/>
            </a:prstGeom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62001" y="-157708"/>
            <a:ext cx="4989240" cy="1296144"/>
          </a:xfrm>
        </p:spPr>
        <p:txBody>
          <a:bodyPr>
            <a:normAutofit/>
          </a:bodyPr>
          <a:lstStyle/>
          <a:p>
            <a:r>
              <a:rPr lang="es-CL" sz="4000" dirty="0" smtClean="0"/>
              <a:t>Pedagogy Programs</a:t>
            </a:r>
            <a:endParaRPr lang="es-CL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150"/>
            <a:ext cx="9190672" cy="574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dirty="0" err="1" smtClean="0"/>
              <a:t>Pedagogical</a:t>
            </a:r>
            <a:r>
              <a:rPr lang="es-CL" dirty="0" smtClean="0"/>
              <a:t> and Content </a:t>
            </a:r>
            <a:r>
              <a:rPr lang="es-CL" dirty="0" err="1" smtClean="0"/>
              <a:t>Knowledge</a:t>
            </a:r>
            <a:r>
              <a:rPr lang="es-CL" dirty="0" smtClean="0"/>
              <a:t> &amp; </a:t>
            </a:r>
            <a:r>
              <a:rPr lang="es-CL" dirty="0" err="1" smtClean="0"/>
              <a:t>Inclusion</a:t>
            </a:r>
            <a:endParaRPr lang="es-CL" dirty="0" smtClean="0"/>
          </a:p>
          <a:p>
            <a:pPr>
              <a:buNone/>
            </a:pPr>
            <a:endParaRPr lang="es-CL" dirty="0" smtClean="0"/>
          </a:p>
          <a:p>
            <a:r>
              <a:rPr lang="es-CL" dirty="0" err="1" smtClean="0"/>
              <a:t>First</a:t>
            </a:r>
            <a:r>
              <a:rPr lang="es-CL" dirty="0" smtClean="0"/>
              <a:t> </a:t>
            </a:r>
            <a:r>
              <a:rPr lang="es-CL" dirty="0" err="1" smtClean="0"/>
              <a:t>to</a:t>
            </a:r>
            <a:r>
              <a:rPr lang="es-CL" dirty="0" smtClean="0"/>
              <a:t> 6th Grade </a:t>
            </a:r>
          </a:p>
          <a:p>
            <a:endParaRPr lang="es-CL" dirty="0" smtClean="0"/>
          </a:p>
          <a:p>
            <a:r>
              <a:rPr lang="es-CL" dirty="0" smtClean="0"/>
              <a:t>Practicum: 5 Practicum Courses (+ 3 practicum interventions) : Constant reflection (Video recording tool)</a:t>
            </a:r>
          </a:p>
          <a:p>
            <a:pPr>
              <a:buNone/>
            </a:pPr>
            <a:endParaRPr lang="es-CL" dirty="0" smtClean="0"/>
          </a:p>
          <a:p>
            <a:r>
              <a:rPr lang="es-CL" dirty="0" err="1" smtClean="0"/>
              <a:t>Two</a:t>
            </a:r>
            <a:r>
              <a:rPr lang="es-CL" dirty="0" smtClean="0"/>
              <a:t> </a:t>
            </a:r>
            <a:r>
              <a:rPr lang="es-CL" dirty="0" err="1" smtClean="0"/>
              <a:t>majors</a:t>
            </a:r>
            <a:r>
              <a:rPr lang="es-CL" dirty="0" smtClean="0"/>
              <a:t>: </a:t>
            </a:r>
            <a:r>
              <a:rPr lang="es-CL" dirty="0" err="1" smtClean="0"/>
              <a:t>Language</a:t>
            </a:r>
            <a:r>
              <a:rPr lang="es-CL" dirty="0" smtClean="0"/>
              <a:t> (</a:t>
            </a:r>
            <a:r>
              <a:rPr lang="es-CL" dirty="0" err="1" smtClean="0"/>
              <a:t>Spanish</a:t>
            </a:r>
            <a:r>
              <a:rPr lang="es-CL" dirty="0" smtClean="0"/>
              <a:t>)  and </a:t>
            </a:r>
            <a:r>
              <a:rPr lang="es-CL" dirty="0" err="1" smtClean="0"/>
              <a:t>Math</a:t>
            </a:r>
            <a:endParaRPr lang="es-CL" dirty="0" smtClean="0"/>
          </a:p>
          <a:p>
            <a:pPr>
              <a:buNone/>
            </a:pPr>
            <a:endParaRPr lang="es-CL" dirty="0" smtClean="0"/>
          </a:p>
          <a:p>
            <a:endParaRPr lang="es-CL" dirty="0" smtClean="0"/>
          </a:p>
          <a:p>
            <a:pPr>
              <a:buNone/>
            </a:pPr>
            <a:endParaRPr lang="es-CL" dirty="0"/>
          </a:p>
          <a:p>
            <a:pPr>
              <a:buNone/>
            </a:pPr>
            <a:endParaRPr lang="es-CL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1007808"/>
            <a:chOff x="0" y="0"/>
            <a:chExt cx="9144000" cy="100780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824"/>
              <a:ext cx="3203848" cy="994984"/>
            </a:xfrm>
            <a:prstGeom prst="rect">
              <a:avLst/>
            </a:prstGeom>
          </p:spPr>
        </p:pic>
      </p:grpSp>
      <p:sp>
        <p:nvSpPr>
          <p:cNvPr id="8" name="1 Título"/>
          <p:cNvSpPr txBox="1">
            <a:spLocks/>
          </p:cNvSpPr>
          <p:nvPr/>
        </p:nvSpPr>
        <p:spPr>
          <a:xfrm>
            <a:off x="3347864" y="-157708"/>
            <a:ext cx="5796136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200" dirty="0">
                <a:latin typeface="Droid Sans" charset="0"/>
                <a:ea typeface="Droid Sans" charset="0"/>
                <a:cs typeface="Droid Sans" charset="0"/>
              </a:rPr>
              <a:t>Primary School Pedagogy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g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Negro .thmx</Template>
  <TotalTime>4101</TotalTime>
  <Words>407</Words>
  <Application>Microsoft Macintosh PowerPoint</Application>
  <PresentationFormat>Presentación en pantalla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Negro</vt:lpstr>
      <vt:lpstr>CHILE</vt:lpstr>
      <vt:lpstr>Presentación de PowerPoint</vt:lpstr>
      <vt:lpstr>What we do…</vt:lpstr>
      <vt:lpstr>Presentación de PowerPoint</vt:lpstr>
      <vt:lpstr>Faculty of Education</vt:lpstr>
      <vt:lpstr>Faculty of Education</vt:lpstr>
      <vt:lpstr>Pedagogy Programs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Critical Thinking</dc:title>
  <dc:creator>UAH</dc:creator>
  <cp:lastModifiedBy>Carmen Montes</cp:lastModifiedBy>
  <cp:revision>420</cp:revision>
  <dcterms:created xsi:type="dcterms:W3CDTF">2014-08-06T20:30:00Z</dcterms:created>
  <dcterms:modified xsi:type="dcterms:W3CDTF">2016-01-22T22:07:59Z</dcterms:modified>
</cp:coreProperties>
</file>