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13"/>
  </p:notesMasterIdLst>
  <p:handoutMasterIdLst>
    <p:handoutMasterId r:id="rId14"/>
  </p:handoutMasterIdLst>
  <p:sldIdLst>
    <p:sldId id="304" r:id="rId3"/>
    <p:sldId id="314" r:id="rId4"/>
    <p:sldId id="312" r:id="rId5"/>
    <p:sldId id="311" r:id="rId6"/>
    <p:sldId id="310" r:id="rId7"/>
    <p:sldId id="305" r:id="rId8"/>
    <p:sldId id="315" r:id="rId9"/>
    <p:sldId id="316" r:id="rId10"/>
    <p:sldId id="317" r:id="rId11"/>
    <p:sldId id="318" r:id="rId12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>
          <p15:clr>
            <a:srgbClr val="A4A3A4"/>
          </p15:clr>
        </p15:guide>
        <p15:guide id="2" orient="horz" pos="315">
          <p15:clr>
            <a:srgbClr val="A4A3A4"/>
          </p15:clr>
        </p15:guide>
        <p15:guide id="3" orient="horz" pos="3359">
          <p15:clr>
            <a:srgbClr val="A4A3A4"/>
          </p15:clr>
        </p15:guide>
        <p15:guide id="4" orient="horz" pos="1912">
          <p15:clr>
            <a:srgbClr val="A4A3A4"/>
          </p15:clr>
        </p15:guide>
        <p15:guide id="5" orient="horz" pos="636">
          <p15:clr>
            <a:srgbClr val="A4A3A4"/>
          </p15:clr>
        </p15:guide>
        <p15:guide id="6" orient="horz" pos="3267">
          <p15:clr>
            <a:srgbClr val="A4A3A4"/>
          </p15:clr>
        </p15:guide>
        <p15:guide id="7" orient="horz" pos="3497">
          <p15:clr>
            <a:srgbClr val="A4A3A4"/>
          </p15:clr>
        </p15:guide>
        <p15:guide id="8" pos="2984">
          <p15:clr>
            <a:srgbClr val="A4A3A4"/>
          </p15:clr>
        </p15:guide>
        <p15:guide id="9" pos="3072">
          <p15:clr>
            <a:srgbClr val="A4A3A4"/>
          </p15:clr>
        </p15:guide>
        <p15:guide id="10" pos="1771">
          <p15:clr>
            <a:srgbClr val="A4A3A4"/>
          </p15:clr>
        </p15:guide>
        <p15:guide id="11" pos="5453">
          <p15:clr>
            <a:srgbClr val="A4A3A4"/>
          </p15:clr>
        </p15:guide>
        <p15:guide id="12" pos="1855">
          <p15:clr>
            <a:srgbClr val="A4A3A4"/>
          </p15:clr>
        </p15:guide>
        <p15:guide id="13" pos="3608">
          <p15:clr>
            <a:srgbClr val="A4A3A4"/>
          </p15:clr>
        </p15:guide>
        <p15:guide id="14" pos="3695">
          <p15:clr>
            <a:srgbClr val="A4A3A4"/>
          </p15:clr>
        </p15:guide>
        <p15:guide id="15" pos="4215">
          <p15:clr>
            <a:srgbClr val="A4A3A4"/>
          </p15:clr>
        </p15:guide>
        <p15:guide id="16" pos="4313">
          <p15:clr>
            <a:srgbClr val="A4A3A4"/>
          </p15:clr>
        </p15:guide>
        <p15:guide id="17" pos="4815">
          <p15:clr>
            <a:srgbClr val="A4A3A4"/>
          </p15:clr>
        </p15:guide>
        <p15:guide id="18" pos="4914">
          <p15:clr>
            <a:srgbClr val="A4A3A4"/>
          </p15:clr>
        </p15:guide>
        <p15:guide id="19" pos="602">
          <p15:clr>
            <a:srgbClr val="A4A3A4"/>
          </p15:clr>
        </p15:guide>
        <p15:guide id="20" pos="2466">
          <p15:clr>
            <a:srgbClr val="A4A3A4"/>
          </p15:clr>
        </p15:guide>
        <p15:guide id="21" pos="2378">
          <p15:clr>
            <a:srgbClr val="A4A3A4"/>
          </p15:clr>
        </p15:guide>
        <p15:guide id="22" pos="69">
          <p15:clr>
            <a:srgbClr val="A4A3A4"/>
          </p15:clr>
        </p15:guide>
        <p15:guide id="23" pos="1159">
          <p15:clr>
            <a:srgbClr val="A4A3A4"/>
          </p15:clr>
        </p15:guide>
        <p15:guide id="24" pos="12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Klawitter" initials="C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8DD"/>
    <a:srgbClr val="D6DDD3"/>
    <a:srgbClr val="C2B7A1"/>
    <a:srgbClr val="918873"/>
    <a:srgbClr val="3C3623"/>
    <a:srgbClr val="D0A760"/>
    <a:srgbClr val="434A44"/>
    <a:srgbClr val="36052E"/>
    <a:srgbClr val="296549"/>
    <a:srgbClr val="00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60"/>
  </p:normalViewPr>
  <p:slideViewPr>
    <p:cSldViewPr snapToGrid="0" snapToObjects="1" showGuides="1">
      <p:cViewPr varScale="1">
        <p:scale>
          <a:sx n="131" d="100"/>
          <a:sy n="131" d="100"/>
        </p:scale>
        <p:origin x="1002" y="270"/>
      </p:cViewPr>
      <p:guideLst>
        <p:guide orient="horz" pos="1986"/>
        <p:guide orient="horz" pos="315"/>
        <p:guide orient="horz" pos="3359"/>
        <p:guide orient="horz" pos="1912"/>
        <p:guide orient="horz" pos="636"/>
        <p:guide orient="horz" pos="3267"/>
        <p:guide orient="horz" pos="3497"/>
        <p:guide pos="2984"/>
        <p:guide pos="3072"/>
        <p:guide pos="1771"/>
        <p:guide pos="5453"/>
        <p:guide pos="1855"/>
        <p:guide pos="3608"/>
        <p:guide pos="3695"/>
        <p:guide pos="4215"/>
        <p:guide pos="4313"/>
        <p:guide pos="4815"/>
        <p:guide pos="4914"/>
        <p:guide pos="602"/>
        <p:guide pos="2466"/>
        <p:guide pos="2378"/>
        <p:guide pos="69"/>
        <p:guide pos="1159"/>
        <p:guide pos="12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964B9E-706D-9244-A1DC-4FB421A588C6}" type="datetimeFigureOut">
              <a:rPr lang="en-US" smtClean="0"/>
              <a:pPr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7F75D2-35A5-0946-AF7D-00D5D28A09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4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BC6610-5836-4B43-8846-CBEDBE42B4FC}" type="datetimeFigureOut">
              <a:rPr lang="en-US" smtClean="0"/>
              <a:pPr/>
              <a:t>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12AB22-521B-D346-B43B-D3C730C6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0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Rachel Lotan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8FE2-C4E8-4936-925A-62D91E2BAF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0308"/>
            <a:ext cx="8229600" cy="6871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3998913"/>
            <a:ext cx="6059488" cy="22860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date styles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51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5" y="1009650"/>
            <a:ext cx="7700963" cy="4176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9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60886" y="8699"/>
            <a:ext cx="457200" cy="508000"/>
          </a:xfrm>
          <a:prstGeom prst="rect">
            <a:avLst/>
          </a:prstGeom>
        </p:spPr>
        <p:txBody>
          <a:bodyPr vert="horz" wrap="none" lIns="45720" tIns="0" rIns="45720" bIns="0" anchor="ctr" anchorCtr="1">
            <a:noAutofit/>
          </a:bodyPr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4F48-20BD-984A-8A89-2152FD4EC0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009650"/>
            <a:ext cx="377983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5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009650"/>
            <a:ext cx="7707862" cy="20184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5" y="3157014"/>
            <a:ext cx="7707313" cy="20184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2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152775"/>
            <a:ext cx="3779838" cy="2033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5" y="1009651"/>
            <a:ext cx="3787775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5" y="3156236"/>
            <a:ext cx="3781425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156236"/>
            <a:ext cx="3779838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5" y="1709738"/>
            <a:ext cx="2954337" cy="1028700"/>
          </a:xfrm>
          <a:prstGeom prst="rect">
            <a:avLst/>
          </a:prstGeom>
        </p:spPr>
        <p:txBody>
          <a:bodyPr anchor="b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5" y="2857500"/>
            <a:ext cx="2954337" cy="10366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705680"/>
            <a:ext cx="1951038" cy="21678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5" y="1009650"/>
            <a:ext cx="7700963" cy="4176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60886" y="8699"/>
            <a:ext cx="457200" cy="508000"/>
          </a:xfrm>
          <a:prstGeom prst="rect">
            <a:avLst/>
          </a:prstGeom>
        </p:spPr>
        <p:txBody>
          <a:bodyPr vert="horz" wrap="none" lIns="45720" tIns="0" rIns="45720" bIns="0" anchor="ctr" anchorCtr="1">
            <a:noAutofit/>
          </a:bodyPr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4F48-20BD-984A-8A89-2152FD4EC0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009650"/>
            <a:ext cx="377983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009650"/>
            <a:ext cx="7707862" cy="20184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5" y="3157014"/>
            <a:ext cx="7707313" cy="20184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152775"/>
            <a:ext cx="3779838" cy="2033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5" y="1009651"/>
            <a:ext cx="3787775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5" y="3156236"/>
            <a:ext cx="3781425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156236"/>
            <a:ext cx="3779838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0308"/>
            <a:ext cx="8229600" cy="6871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3998913"/>
            <a:ext cx="6059488" cy="22860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date styles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51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43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5" y="1709738"/>
            <a:ext cx="2954337" cy="1028700"/>
          </a:xfrm>
          <a:prstGeom prst="rect">
            <a:avLst/>
          </a:prstGeom>
        </p:spPr>
        <p:txBody>
          <a:bodyPr anchor="b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5" y="2857500"/>
            <a:ext cx="2954337" cy="10366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705680"/>
            <a:ext cx="1951038" cy="21678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vert="horz" lIns="0" tIns="45720" rIns="0" bIns="45720" rtlCol="0">
            <a:normAutofit/>
          </a:bodyPr>
          <a:lstStyle>
            <a:lvl1pPr>
              <a:defRPr lang="en-US" sz="1200" dirty="0"/>
            </a:lvl1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03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8776" y="1003777"/>
            <a:ext cx="7707862" cy="4182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5345613"/>
            <a:ext cx="846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8" t="90750"/>
          <a:stretch/>
        </p:blipFill>
        <p:spPr>
          <a:xfrm>
            <a:off x="7267492" y="5186362"/>
            <a:ext cx="1876508" cy="528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0" r:id="rId3"/>
    <p:sldLayoutId id="2147483669" r:id="rId4"/>
    <p:sldLayoutId id="2147483698" r:id="rId5"/>
    <p:sldLayoutId id="2147483675" r:id="rId6"/>
    <p:sldLayoutId id="2147483692" r:id="rId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 cap="small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88925" indent="-288925" algn="l" defTabSz="4572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69913" indent="-225425" algn="l" defTabSz="457200" rtl="0" eaLnBrk="1" latinLnBrk="0" hangingPunct="1">
        <a:spcBef>
          <a:spcPct val="20000"/>
        </a:spcBef>
        <a:buClr>
          <a:schemeClr val="bg2"/>
        </a:buClr>
        <a:buSzPct val="102000"/>
        <a:buFont typeface="Source Sans Pro" pitchFamily="34" charset="0"/>
        <a:buChar char="›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7013" algn="l" defTabSz="4572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8888" indent="-227013" algn="l" defTabSz="457200" rtl="0" eaLnBrk="1" latinLnBrk="0" hangingPunct="1">
        <a:spcBef>
          <a:spcPct val="20000"/>
        </a:spcBef>
        <a:buClr>
          <a:schemeClr val="bg2"/>
        </a:buClr>
        <a:buFont typeface="Source Sans Pro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8776" y="1003777"/>
            <a:ext cx="7707862" cy="4182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5345613"/>
            <a:ext cx="846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8" t="90750"/>
          <a:stretch/>
        </p:blipFill>
        <p:spPr>
          <a:xfrm>
            <a:off x="7267492" y="5186362"/>
            <a:ext cx="1876508" cy="5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 cap="small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88925" indent="-288925" algn="l" defTabSz="4572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69913" indent="-225425" algn="l" defTabSz="457200" rtl="0" eaLnBrk="1" latinLnBrk="0" hangingPunct="1">
        <a:spcBef>
          <a:spcPct val="20000"/>
        </a:spcBef>
        <a:buClr>
          <a:schemeClr val="bg2"/>
        </a:buClr>
        <a:buSzPct val="102000"/>
        <a:buFont typeface="Source Sans Pro" pitchFamily="34" charset="0"/>
        <a:buChar char="›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7013" algn="l" defTabSz="4572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8888" indent="-227013" algn="l" defTabSz="457200" rtl="0" eaLnBrk="1" latinLnBrk="0" hangingPunct="1">
        <a:spcBef>
          <a:spcPct val="20000"/>
        </a:spcBef>
        <a:buClr>
          <a:schemeClr val="bg2"/>
        </a:buClr>
        <a:buFont typeface="Source Sans Pro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.stanford.edu/step/academics/secondary" TargetMode="External"/><Relationship Id="rId2" Type="http://schemas.openxmlformats.org/officeDocument/2006/relationships/hyperlink" Target="https://ed.stanford.edu/step/academics/elementar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95425"/>
            <a:ext cx="8229600" cy="3428999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684" y="-495591"/>
            <a:ext cx="10065368" cy="6706181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15240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Optima LT Std" panose="020B0502050508020304" pitchFamily="34" charset="0"/>
              </a:rPr>
              <a:t>Stanford Teacher Education Program</a:t>
            </a:r>
          </a:p>
          <a:p>
            <a:pPr algn="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Optima LT Std" panose="020B0502050508020304" pitchFamily="34" charset="0"/>
              </a:rPr>
              <a:t>January 25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Optima LT Std" panose="020B0502050508020304" pitchFamily="34" charset="0"/>
              </a:rPr>
              <a:t>–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Optima LT Std" panose="020B0502050508020304" pitchFamily="34" charset="0"/>
              </a:rPr>
              <a:t>January 29, 2016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Optima LT Std" panose="020B0502050508020304" pitchFamily="34" charset="0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4505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Putting Theory into Practice</a:t>
            </a:r>
            <a:endParaRPr lang="en-US" sz="4000" dirty="0">
              <a:latin typeface="Optima LT Std" panose="020B05020505080203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6994" y="436628"/>
            <a:ext cx="830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School Websites</a:t>
            </a:r>
            <a:endParaRPr lang="en-US" sz="4000" dirty="0">
              <a:latin typeface="Optima LT Std" panose="020B05020505080203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994" y="1416324"/>
            <a:ext cx="83020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Optima LT Std" panose="020B0502050508020304" pitchFamily="34" charset="0"/>
                <a:hlinkClick r:id="rId2"/>
              </a:rPr>
              <a:t>https://</a:t>
            </a:r>
            <a:r>
              <a:rPr lang="en-US" altLang="en-US" dirty="0" smtClean="0">
                <a:latin typeface="Optima LT Std" panose="020B0502050508020304" pitchFamily="34" charset="0"/>
                <a:hlinkClick r:id="rId2"/>
              </a:rPr>
              <a:t>ed.stanford.edu/step/academics/elementary</a:t>
            </a:r>
            <a:endParaRPr lang="en-US" altLang="en-US" dirty="0" smtClean="0">
              <a:latin typeface="Optima LT Std" panose="020B0502050508020304" pitchFamily="34" charset="0"/>
            </a:endParaRPr>
          </a:p>
          <a:p>
            <a:endParaRPr lang="en-US" altLang="en-US" dirty="0">
              <a:latin typeface="Optima LT Std" panose="020B0502050508020304" pitchFamily="34" charset="0"/>
            </a:endParaRPr>
          </a:p>
          <a:p>
            <a:r>
              <a:rPr lang="en-US" altLang="en-US" dirty="0">
                <a:latin typeface="Optima LT Std" panose="020B0502050508020304" pitchFamily="34" charset="0"/>
                <a:hlinkClick r:id="rId3"/>
              </a:rPr>
              <a:t>https://</a:t>
            </a:r>
            <a:r>
              <a:rPr lang="en-US" altLang="en-US" dirty="0" smtClean="0">
                <a:latin typeface="Optima LT Std" panose="020B0502050508020304" pitchFamily="34" charset="0"/>
                <a:hlinkClick r:id="rId3"/>
              </a:rPr>
              <a:t>ed.stanford.edu/step/academics/secondary</a:t>
            </a:r>
            <a:endParaRPr lang="en-US" altLang="en-US" dirty="0" smtClean="0">
              <a:latin typeface="Optima LT Std" panose="020B0502050508020304" pitchFamily="34" charset="0"/>
            </a:endParaRPr>
          </a:p>
          <a:p>
            <a:endParaRPr lang="en-US" altLang="en-US" dirty="0">
              <a:latin typeface="Optima LT Std" panose="020B0502050508020304" pitchFamily="34" charset="0"/>
            </a:endParaRPr>
          </a:p>
          <a:p>
            <a:endParaRPr lang="en-US" altLang="en-US" dirty="0" smtClean="0">
              <a:latin typeface="Optima LT Std" panose="020B0502050508020304" pitchFamily="34" charset="0"/>
            </a:endParaRPr>
          </a:p>
          <a:p>
            <a:endParaRPr lang="en-US" altLang="en-US" dirty="0">
              <a:latin typeface="Optima LT Std" panose="020B0502050508020304" pitchFamily="34" charset="0"/>
            </a:endParaRPr>
          </a:p>
          <a:p>
            <a:endParaRPr lang="en-US" altLang="en-US" dirty="0" smtClean="0">
              <a:latin typeface="Optima LT Std" panose="020B0502050508020304" pitchFamily="34" charset="0"/>
            </a:endParaRPr>
          </a:p>
          <a:p>
            <a:r>
              <a:rPr lang="en-US" altLang="en-US" sz="2400" b="1" dirty="0" smtClean="0">
                <a:latin typeface="Optima LT Std" panose="020B0502050508020304" pitchFamily="34" charset="0"/>
              </a:rPr>
              <a:t>School Visit Directions: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Optima LT Std" panose="020B0502050508020304" pitchFamily="34" charset="0"/>
              </a:rPr>
              <a:t>Please arrive at Wilbur Field each morning by 8:20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Optima LT Std" panose="020B0502050508020304" pitchFamily="34" charset="0"/>
              </a:rPr>
              <a:t>Each day we will return to campus by noon</a:t>
            </a:r>
            <a:endParaRPr lang="en-US" altLang="en-US" sz="2400" b="1" dirty="0">
              <a:latin typeface="Optima LT Std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09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27000"/>
            <a:ext cx="8534400" cy="825500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796" y="199176"/>
            <a:ext cx="8193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STEP Olympics</a:t>
            </a:r>
          </a:p>
        </p:txBody>
      </p:sp>
      <p:pic>
        <p:nvPicPr>
          <p:cNvPr id="5" name="Picture 8" descr="http://etc-mysitemyway.s3.amazonaws.com/icons/legacy-previews/icons/orange-fiesta-icons-sports-hobbies/046123-orange-fiesta-icon-sports-hobbies-med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" y="3226670"/>
            <a:ext cx="965503" cy="96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etc-mysitemyway.s3.amazonaws.com/icons/legacy-previews/icons/glossy-silver-icons-sports-hobbies/044649-glossy-silver-icon-sports-hobbies-med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7" y="2016666"/>
            <a:ext cx="1158132" cy="115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file:///C:/Users/nahowell/Downloads/Metal-bronze-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27" y="1091844"/>
            <a:ext cx="785477" cy="78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5460" y="1190506"/>
            <a:ext cx="6387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 LT Std" panose="020B0502050508020304" pitchFamily="34" charset="0"/>
              </a:rPr>
              <a:t>Bronze: Schools with only 1-2 teacher candidates</a:t>
            </a:r>
          </a:p>
          <a:p>
            <a:endParaRPr lang="en-US" dirty="0" smtClean="0">
              <a:latin typeface="Optima LT Std" panose="020B0502050508020304" pitchFamily="34" charset="0"/>
            </a:endParaRPr>
          </a:p>
          <a:p>
            <a:endParaRPr lang="en-US" dirty="0">
              <a:latin typeface="Optima LT Std" panose="020B0502050508020304" pitchFamily="34" charset="0"/>
            </a:endParaRPr>
          </a:p>
          <a:p>
            <a:endParaRPr lang="en-US" dirty="0">
              <a:latin typeface="Optima LT Std" panose="020B0502050508020304" pitchFamily="34" charset="0"/>
            </a:endParaRPr>
          </a:p>
          <a:p>
            <a:r>
              <a:rPr lang="en-US" dirty="0" smtClean="0">
                <a:latin typeface="Optima LT Std" panose="020B0502050508020304" pitchFamily="34" charset="0"/>
              </a:rPr>
              <a:t>Silver</a:t>
            </a:r>
            <a:r>
              <a:rPr lang="en-US" dirty="0" smtClean="0">
                <a:latin typeface="Optima LT Std" panose="020B0502050508020304" pitchFamily="34" charset="0"/>
              </a:rPr>
              <a:t>: Schools with a cohort of teacher candidates</a:t>
            </a:r>
          </a:p>
          <a:p>
            <a:endParaRPr lang="en-US" dirty="0" smtClean="0">
              <a:latin typeface="Optima LT Std" panose="020B0502050508020304" pitchFamily="34" charset="0"/>
            </a:endParaRPr>
          </a:p>
          <a:p>
            <a:endParaRPr lang="en-US" dirty="0">
              <a:latin typeface="Optima LT Std" panose="020B0502050508020304" pitchFamily="34" charset="0"/>
            </a:endParaRPr>
          </a:p>
          <a:p>
            <a:endParaRPr lang="en-US" dirty="0" smtClean="0">
              <a:latin typeface="Optima LT Std" panose="020B0502050508020304" pitchFamily="34" charset="0"/>
            </a:endParaRPr>
          </a:p>
          <a:p>
            <a:r>
              <a:rPr lang="en-US" dirty="0" smtClean="0">
                <a:latin typeface="Optima LT Std" panose="020B0502050508020304" pitchFamily="34" charset="0"/>
              </a:rPr>
              <a:t>Gold</a:t>
            </a:r>
            <a:r>
              <a:rPr lang="en-US" dirty="0">
                <a:latin typeface="Optima LT Std" panose="020B0502050508020304" pitchFamily="34" charset="0"/>
              </a:rPr>
              <a:t>: Partner District</a:t>
            </a:r>
          </a:p>
          <a:p>
            <a:endParaRPr lang="en-US" dirty="0" smtClean="0">
              <a:latin typeface="Optima LT Std" panose="020B05020505080203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942" y="4169664"/>
            <a:ext cx="682508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tima LT Std" panose="020B0502050508020304" pitchFamily="34" charset="0"/>
              </a:rPr>
              <a:t>Sunnyvale Elementary School District</a:t>
            </a:r>
          </a:p>
          <a:p>
            <a:pPr algn="ctr"/>
            <a:r>
              <a:rPr lang="en-US" dirty="0" smtClean="0">
                <a:latin typeface="Optima LT Std" panose="020B0502050508020304" pitchFamily="34" charset="0"/>
              </a:rPr>
              <a:t>Columbia Middle School (UPP)</a:t>
            </a:r>
          </a:p>
          <a:p>
            <a:pPr algn="ctr"/>
            <a:r>
              <a:rPr lang="en-US" dirty="0" smtClean="0">
                <a:latin typeface="Optima LT Std" panose="020B0502050508020304" pitchFamily="34" charset="0"/>
              </a:rPr>
              <a:t>San Francisco Unified School District (SFTR)</a:t>
            </a:r>
            <a:endParaRPr lang="en-US" dirty="0">
              <a:latin typeface="Optima LT Std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46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505" y="504471"/>
            <a:ext cx="8229600" cy="687192"/>
          </a:xfrm>
        </p:spPr>
        <p:txBody>
          <a:bodyPr/>
          <a:lstStyle/>
          <a:p>
            <a:pPr algn="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Putting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Theory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into Practice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Going for the Gold!</a:t>
            </a:r>
            <a:endParaRPr lang="en-US" dirty="0">
              <a:solidFill>
                <a:schemeClr val="tx1"/>
              </a:solidFill>
              <a:latin typeface="Optima LT Std" panose="020B05020505080203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0" y="1367752"/>
            <a:ext cx="2213040" cy="221304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39800" y="1445572"/>
            <a:ext cx="662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fontAlgn="auto" hangingPunct="1">
              <a:spcAft>
                <a:spcPts val="0"/>
              </a:spcAft>
              <a:buClr>
                <a:srgbClr val="E9C261"/>
              </a:buClr>
              <a:buFont typeface="Times" pitchFamily="18" charset="0"/>
              <a:buAutoNum type="arabicPeriod"/>
              <a:defRPr/>
            </a:pPr>
            <a:r>
              <a:rPr lang="en-US" altLang="en-US" sz="2400" dirty="0" smtClean="0">
                <a:latin typeface="Optima LT Std" panose="020B0502050508020304" pitchFamily="34" charset="0"/>
              </a:rPr>
              <a:t>opportunities to learn and engage in equitable practices.</a:t>
            </a:r>
            <a:endParaRPr lang="en-US" altLang="en-US" sz="1000" dirty="0" smtClean="0">
              <a:latin typeface="Optima LT Std" panose="020B05020505080203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E9C261"/>
              </a:buClr>
              <a:buFont typeface="Times" pitchFamily="18" charset="0"/>
              <a:buAutoNum type="arabicPeriod"/>
              <a:defRPr/>
            </a:pPr>
            <a:endParaRPr lang="en-US" altLang="en-US" sz="1000" dirty="0" smtClean="0">
              <a:latin typeface="Optima LT Std" panose="020B05020505080203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E9C261"/>
              </a:buClr>
              <a:buFont typeface="Times" pitchFamily="18" charset="0"/>
              <a:buAutoNum type="arabicPeriod"/>
              <a:defRPr/>
            </a:pPr>
            <a:r>
              <a:rPr lang="en-US" altLang="en-US" sz="2400" dirty="0" smtClean="0">
                <a:latin typeface="Optima LT Std" panose="020B0502050508020304" pitchFamily="34" charset="0"/>
              </a:rPr>
              <a:t>opportunities to observe high quality teaching.</a:t>
            </a:r>
            <a:endParaRPr lang="en-US" altLang="en-US" sz="900" dirty="0" smtClean="0">
              <a:latin typeface="Optima LT Std" panose="020B05020505080203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E9C261"/>
              </a:buClr>
              <a:buFont typeface="Times" pitchFamily="18" charset="0"/>
              <a:buAutoNum type="arabicPeriod"/>
              <a:defRPr/>
            </a:pPr>
            <a:endParaRPr lang="en-US" altLang="en-US" sz="1000" dirty="0" smtClean="0">
              <a:latin typeface="Optima LT Std" panose="020B05020505080203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E9C261"/>
              </a:buClr>
              <a:buFont typeface="Times" pitchFamily="18" charset="0"/>
              <a:buAutoNum type="arabicPeriod"/>
              <a:defRPr/>
            </a:pPr>
            <a:r>
              <a:rPr lang="en-US" altLang="en-US" sz="2400" dirty="0" smtClean="0">
                <a:latin typeface="Optima LT Std" panose="020B0502050508020304" pitchFamily="34" charset="0"/>
              </a:rPr>
              <a:t>opportunities to engage with high quality mentors.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rgbClr val="E9C261"/>
              </a:buClr>
              <a:buFont typeface="Times" pitchFamily="18" charset="0"/>
              <a:buAutoNum type="arabicPeriod"/>
              <a:defRPr/>
            </a:pPr>
            <a:endParaRPr lang="en-US" altLang="en-US" sz="1000" dirty="0" smtClean="0">
              <a:latin typeface="Oranienbaum" panose="0200050608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208" y="3752501"/>
            <a:ext cx="8320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Optima LT Std" panose="020B0502050508020304" pitchFamily="34" charset="0"/>
              </a:rPr>
              <a:t>Teacher candidates are best supported when their placements and their university-based program (STEP) are a mutually valued partnership.</a:t>
            </a:r>
          </a:p>
        </p:txBody>
      </p:sp>
    </p:spTree>
    <p:extLst>
      <p:ext uri="{BB962C8B-B14F-4D97-AF65-F5344CB8AC3E}">
        <p14:creationId xmlns:p14="http://schemas.microsoft.com/office/powerpoint/2010/main" val="4239982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069" y="567408"/>
            <a:ext cx="8505731" cy="68719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Optima LT Std" panose="020B0502050508020304" pitchFamily="34" charset="0"/>
              </a:rPr>
              <a:t>Re-envisioning Council of Partner Schools 2015-2016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Optima LT Std" panose="020B05020505080203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017" y="1417162"/>
            <a:ext cx="7921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tima LT Std" panose="020B0502050508020304" pitchFamily="34" charset="0"/>
              </a:rPr>
              <a:t>Collaboration among a group of K-12 schools and STEP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94038" y="4130298"/>
            <a:ext cx="2279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Optima LT Std" panose="020B0502050508020304" pitchFamily="34" charset="0"/>
              </a:rPr>
              <a:t>Mutual Goals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7" y="2284426"/>
            <a:ext cx="2286198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01" y="2168592"/>
            <a:ext cx="2286198" cy="1377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705" y="2183303"/>
            <a:ext cx="228619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2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200" dirty="0">
                <a:latin typeface="Optima LT Std" panose="020B0502050508020304" pitchFamily="34" charset="0"/>
              </a:rPr>
              <a:t>Partner Schools and STEP have the following characteristics:</a:t>
            </a:r>
          </a:p>
          <a:p>
            <a:pPr lvl="1"/>
            <a:r>
              <a:rPr lang="en-US" altLang="en-US" sz="2200" dirty="0">
                <a:latin typeface="Optima LT Std" panose="020B0502050508020304" pitchFamily="34" charset="0"/>
              </a:rPr>
              <a:t>A shared commitment to prepare and support teachers to work with all students to achieve intellectually, academically, and socially in equitable schools and classrooms</a:t>
            </a:r>
          </a:p>
          <a:p>
            <a:pPr lvl="1"/>
            <a:r>
              <a:rPr lang="en-US" altLang="en-US" sz="2200" dirty="0">
                <a:latin typeface="Optima LT Std" panose="020B0502050508020304" pitchFamily="34" charset="0"/>
              </a:rPr>
              <a:t>Engagement in continual efforts to improve teaching and learning for all students and to narrow the achievement gap</a:t>
            </a:r>
          </a:p>
          <a:p>
            <a:pPr lvl="1"/>
            <a:r>
              <a:rPr lang="en-US" altLang="en-US" sz="2200" dirty="0">
                <a:latin typeface="Optima LT Std" panose="020B0502050508020304" pitchFamily="34" charset="0"/>
              </a:rPr>
              <a:t>The prevalence of academically rigorous curricula, and theoretically and empirically supported pedagogical practices</a:t>
            </a:r>
          </a:p>
          <a:p>
            <a:pPr lvl="1"/>
            <a:r>
              <a:rPr lang="en-US" altLang="en-US" sz="2200" dirty="0">
                <a:latin typeface="Optima LT Std" panose="020B0502050508020304" pitchFamily="34" charset="0"/>
              </a:rPr>
              <a:t>A professional environment allowing for continuous development of school and university faculty</a:t>
            </a:r>
          </a:p>
          <a:p>
            <a:pPr lvl="1"/>
            <a:r>
              <a:rPr lang="en-US" altLang="en-US" sz="2200" dirty="0">
                <a:latin typeface="Optima LT Std" panose="020B0502050508020304" pitchFamily="34" charset="0"/>
              </a:rPr>
              <a:t>Geographic proximity to each other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55675" y="301764"/>
            <a:ext cx="7700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Optima LT Std" panose="020B0502050508020304" pitchFamily="34" charset="0"/>
              </a:rPr>
              <a:t>Partners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3222" y="283065"/>
            <a:ext cx="6963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Oranienbaum" panose="02000506080000020003" pitchFamily="2" charset="0"/>
              </a:rPr>
              <a:t>Partner Responsibilities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95469"/>
            <a:ext cx="8229600" cy="446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200" dirty="0" smtClean="0">
                <a:latin typeface="Optima LT Std" panose="020B0502050508020304" pitchFamily="34" charset="0"/>
              </a:rPr>
              <a:t>Create team of administrator(s) and faculty to represent the organization </a:t>
            </a:r>
          </a:p>
          <a:p>
            <a:pPr eaLnBrk="1" hangingPunct="1"/>
            <a:r>
              <a:rPr lang="en-US" altLang="en-US" sz="2200" dirty="0" smtClean="0">
                <a:latin typeface="Optima LT Std" panose="020B0502050508020304" pitchFamily="34" charset="0"/>
              </a:rPr>
              <a:t>Participate </a:t>
            </a:r>
            <a:r>
              <a:rPr lang="en-US" altLang="en-US" sz="2200" dirty="0" smtClean="0">
                <a:latin typeface="Optima LT Std" panose="020B0502050508020304" pitchFamily="34" charset="0"/>
              </a:rPr>
              <a:t>actively in working sessions </a:t>
            </a:r>
          </a:p>
          <a:p>
            <a:pPr eaLnBrk="1" hangingPunct="1"/>
            <a:r>
              <a:rPr lang="en-US" altLang="en-US" sz="2200" dirty="0" smtClean="0">
                <a:latin typeface="Optima LT Std" panose="020B0502050508020304" pitchFamily="34" charset="0"/>
              </a:rPr>
              <a:t>Work collaboratively to support the development of STEP teacher candidates</a:t>
            </a:r>
          </a:p>
          <a:p>
            <a:pPr eaLnBrk="1" hangingPunct="1"/>
            <a:r>
              <a:rPr lang="en-US" altLang="en-US" sz="2200" dirty="0" smtClean="0">
                <a:latin typeface="Optima LT Std" panose="020B0502050508020304" pitchFamily="34" charset="0"/>
              </a:rPr>
              <a:t>Host and attend Grand Rounds visits at Partner School sites</a:t>
            </a:r>
          </a:p>
          <a:p>
            <a:pPr eaLnBrk="1" hangingPunct="1"/>
            <a:r>
              <a:rPr lang="en-US" altLang="en-US" sz="2200" dirty="0" smtClean="0">
                <a:latin typeface="Optima LT Std" panose="020B0502050508020304" pitchFamily="34" charset="0"/>
              </a:rPr>
              <a:t>Identify schools or institutions who share the characteristics of the current partners</a:t>
            </a:r>
          </a:p>
          <a:p>
            <a:pPr eaLnBrk="1" hangingPunct="1"/>
            <a:endParaRPr lang="en-US" altLang="en-US" sz="2200" dirty="0" smtClean="0">
              <a:latin typeface="Oranienbaum" panose="02000506080000020003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7239" y="357684"/>
            <a:ext cx="780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Optima LT Std" panose="020B0502050508020304" pitchFamily="34" charset="0"/>
              </a:rPr>
              <a:t>Benefits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28851" y="1129802"/>
            <a:ext cx="6934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Optima LT Std" panose="020B0502050508020304" pitchFamily="34" charset="0"/>
              </a:rPr>
              <a:t>have a forum to share common issues and concerns and learn from one another and share resources</a:t>
            </a:r>
          </a:p>
          <a:p>
            <a:pPr eaLnBrk="1" hangingPunct="1"/>
            <a:r>
              <a:rPr lang="en-US" altLang="en-US" sz="2400" dirty="0" smtClean="0">
                <a:latin typeface="Optima LT Std" panose="020B0502050508020304" pitchFamily="34" charset="0"/>
              </a:rPr>
              <a:t>are eligible to participate in professional development opportunities sponsored by Stanford</a:t>
            </a:r>
          </a:p>
          <a:p>
            <a:pPr eaLnBrk="1" hangingPunct="1"/>
            <a:r>
              <a:rPr lang="en-US" altLang="en-US" sz="2400" dirty="0" smtClean="0">
                <a:latin typeface="Optima LT Std" panose="020B0502050508020304" pitchFamily="34" charset="0"/>
              </a:rPr>
              <a:t>participate in Grand Rounds visits  </a:t>
            </a:r>
          </a:p>
          <a:p>
            <a:pPr eaLnBrk="1" hangingPunct="1"/>
            <a:r>
              <a:rPr lang="en-US" altLang="en-US" sz="2400" dirty="0" smtClean="0">
                <a:latin typeface="Optima LT Std" panose="020B0502050508020304" pitchFamily="34" charset="0"/>
              </a:rPr>
              <a:t>have the opportunity to conduct research that will inform their practice</a:t>
            </a:r>
          </a:p>
          <a:p>
            <a:pPr eaLnBrk="1" hangingPunct="1"/>
            <a:r>
              <a:rPr lang="en-US" altLang="en-US" sz="2400" dirty="0" smtClean="0">
                <a:latin typeface="Optima LT Std" panose="020B0502050508020304" pitchFamily="34" charset="0"/>
              </a:rPr>
              <a:t>STEP </a:t>
            </a:r>
            <a:r>
              <a:rPr lang="en-US" altLang="en-US" sz="2400" dirty="0" smtClean="0">
                <a:latin typeface="Optima LT Std" panose="020B0502050508020304" pitchFamily="34" charset="0"/>
              </a:rPr>
              <a:t>teacher candidates can be placed and hired in Partner Schools</a:t>
            </a:r>
          </a:p>
          <a:p>
            <a:pPr eaLnBrk="1" hangingPunct="1"/>
            <a:endParaRPr lang="en-US" altLang="en-US" sz="2400" dirty="0" smtClean="0">
              <a:latin typeface="Oranienbaum" panose="02000506080000020003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752600"/>
            <a:ext cx="12954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Oranienbaum" panose="02000506080000020003" pitchFamily="2" charset="0"/>
              </a:rPr>
              <a:t>Partner Schools</a:t>
            </a:r>
          </a:p>
        </p:txBody>
      </p:sp>
    </p:spTree>
    <p:extLst>
      <p:ext uri="{BB962C8B-B14F-4D97-AF65-F5344CB8AC3E}">
        <p14:creationId xmlns:p14="http://schemas.microsoft.com/office/powerpoint/2010/main" val="182758480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176" y="400414"/>
            <a:ext cx="8528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STEP Placements</a:t>
            </a:r>
            <a:endParaRPr lang="en-US" sz="4000" dirty="0">
              <a:latin typeface="Optima LT Std" panose="020B05020505080203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42" y="1108300"/>
            <a:ext cx="5334462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497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2" y="0"/>
            <a:ext cx="9151601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871" y="425513"/>
            <a:ext cx="8021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Optima LT Std" panose="020B0502050508020304" pitchFamily="34" charset="0"/>
              </a:rPr>
              <a:t>School Visits</a:t>
            </a:r>
            <a:endParaRPr lang="en-US" sz="4000" dirty="0">
              <a:latin typeface="Optima LT Std" panose="020B05020505080203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5842" y="1133399"/>
            <a:ext cx="3825089" cy="313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dirty="0" smtClean="0">
                <a:latin typeface="Optima LT Std" panose="020B0502050508020304" pitchFamily="34" charset="0"/>
              </a:rPr>
              <a:t>Secondary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Hillsdale High School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Mountain View High School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Eastside </a:t>
            </a:r>
            <a:r>
              <a:rPr lang="en-US" altLang="en-US" dirty="0">
                <a:latin typeface="Optima LT Std" panose="020B0502050508020304" pitchFamily="34" charset="0"/>
              </a:rPr>
              <a:t>Palo </a:t>
            </a:r>
            <a:r>
              <a:rPr lang="en-US" altLang="en-US" dirty="0" smtClean="0">
                <a:latin typeface="Optima LT Std" panose="020B0502050508020304" pitchFamily="34" charset="0"/>
              </a:rPr>
              <a:t>Alto Academy 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June Jordan School for Equity</a:t>
            </a:r>
          </a:p>
          <a:p>
            <a:pPr eaLnBrk="1" hangingPunct="1"/>
            <a:r>
              <a:rPr lang="en-US" altLang="en-US" dirty="0">
                <a:latin typeface="Optima LT Std" panose="020B0502050508020304" pitchFamily="34" charset="0"/>
              </a:rPr>
              <a:t>Sequoia High </a:t>
            </a:r>
            <a:r>
              <a:rPr lang="en-US" altLang="en-US" dirty="0" smtClean="0">
                <a:latin typeface="Optima LT Std" panose="020B0502050508020304" pitchFamily="34" charset="0"/>
              </a:rPr>
              <a:t>School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Everest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Luis Valdez Academy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Columbia Middle School</a:t>
            </a:r>
            <a:endParaRPr lang="en-US" altLang="en-US" dirty="0">
              <a:latin typeface="Optima LT Std" panose="020B0502050508020304" pitchFamily="34" charset="0"/>
            </a:endParaRP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Fremont </a:t>
            </a:r>
            <a:r>
              <a:rPr lang="en-US" altLang="en-US" dirty="0">
                <a:latin typeface="Optima LT Std" panose="020B0502050508020304" pitchFamily="34" charset="0"/>
              </a:rPr>
              <a:t>High School</a:t>
            </a:r>
          </a:p>
          <a:p>
            <a:pPr eaLnBrk="1" hangingPunct="1"/>
            <a:endParaRPr lang="en-US" altLang="en-US" dirty="0" smtClean="0">
              <a:latin typeface="Oranienbaum" panose="02000506080000020003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13153" y="1133398"/>
            <a:ext cx="3825089" cy="313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dirty="0" smtClean="0">
                <a:latin typeface="Optima LT Std" panose="020B0502050508020304" pitchFamily="34" charset="0"/>
              </a:rPr>
              <a:t>Elementary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Ponderosa Elementary School</a:t>
            </a:r>
          </a:p>
          <a:p>
            <a:pPr eaLnBrk="1" hangingPunct="1"/>
            <a:r>
              <a:rPr lang="en-US" altLang="en-US" dirty="0" smtClean="0">
                <a:latin typeface="Optima LT Std" panose="020B0502050508020304" pitchFamily="34" charset="0"/>
              </a:rPr>
              <a:t>EPACS</a:t>
            </a:r>
          </a:p>
          <a:p>
            <a:pPr eaLnBrk="1" hangingPunct="1"/>
            <a:r>
              <a:rPr lang="en-US" altLang="en-US" dirty="0" err="1" smtClean="0">
                <a:latin typeface="Optima LT Std" panose="020B0502050508020304" pitchFamily="34" charset="0"/>
              </a:rPr>
              <a:t>Costaño</a:t>
            </a:r>
            <a:r>
              <a:rPr lang="en-US" altLang="en-US" dirty="0" smtClean="0">
                <a:latin typeface="Optima LT Std" panose="020B0502050508020304" pitchFamily="34" charset="0"/>
              </a:rPr>
              <a:t> Elementary School</a:t>
            </a:r>
          </a:p>
          <a:p>
            <a:pPr eaLnBrk="1" hangingPunct="1"/>
            <a:endParaRPr lang="en-US" altLang="en-US" dirty="0" smtClean="0">
              <a:latin typeface="Oranienbaum" panose="02000506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58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Template_Side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392</Words>
  <Application>Microsoft Office PowerPoint</Application>
  <PresentationFormat>On-screen Show (16:10)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Optima LT Std</vt:lpstr>
      <vt:lpstr>Oranienbaum</vt:lpstr>
      <vt:lpstr>Source Sans Pro</vt:lpstr>
      <vt:lpstr>Source Sans Pro Semibold</vt:lpstr>
      <vt:lpstr>Times</vt:lpstr>
      <vt:lpstr>Wingdings</vt:lpstr>
      <vt:lpstr>SU_Template_SideBar</vt:lpstr>
      <vt:lpstr>SU_Template_TopBar</vt:lpstr>
      <vt:lpstr>PowerPoint Presentation</vt:lpstr>
      <vt:lpstr> </vt:lpstr>
      <vt:lpstr>Putting Theory into Practice Going for the Gold!</vt:lpstr>
      <vt:lpstr>Re-envisioning Council of Partner Schools 2015-2016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Beeman</dc:creator>
  <dc:description>2012 PowerPoint template redesign</dc:description>
  <cp:lastModifiedBy>Carretero, Esmeralda</cp:lastModifiedBy>
  <cp:revision>49</cp:revision>
  <cp:lastPrinted>2016-01-22T22:14:31Z</cp:lastPrinted>
  <dcterms:created xsi:type="dcterms:W3CDTF">2012-12-05T23:46:21Z</dcterms:created>
  <dcterms:modified xsi:type="dcterms:W3CDTF">2016-01-25T17:26:03Z</dcterms:modified>
</cp:coreProperties>
</file>