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9" r:id="rId2"/>
  </p:sldMasterIdLst>
  <p:notesMasterIdLst>
    <p:notesMasterId r:id="rId45"/>
  </p:notesMasterIdLst>
  <p:handoutMasterIdLst>
    <p:handoutMasterId r:id="rId46"/>
  </p:handoutMasterIdLst>
  <p:sldIdLst>
    <p:sldId id="319" r:id="rId3"/>
    <p:sldId id="372" r:id="rId4"/>
    <p:sldId id="321" r:id="rId5"/>
    <p:sldId id="373" r:id="rId6"/>
    <p:sldId id="368" r:id="rId7"/>
    <p:sldId id="369" r:id="rId8"/>
    <p:sldId id="370" r:id="rId9"/>
    <p:sldId id="324" r:id="rId10"/>
    <p:sldId id="325" r:id="rId11"/>
    <p:sldId id="326" r:id="rId12"/>
    <p:sldId id="375" r:id="rId13"/>
    <p:sldId id="380" r:id="rId14"/>
    <p:sldId id="328" r:id="rId15"/>
    <p:sldId id="330" r:id="rId16"/>
    <p:sldId id="331" r:id="rId17"/>
    <p:sldId id="332" r:id="rId18"/>
    <p:sldId id="382" r:id="rId19"/>
    <p:sldId id="383" r:id="rId20"/>
    <p:sldId id="346" r:id="rId21"/>
    <p:sldId id="348" r:id="rId22"/>
    <p:sldId id="384" r:id="rId23"/>
    <p:sldId id="349" r:id="rId24"/>
    <p:sldId id="350" r:id="rId25"/>
    <p:sldId id="351" r:id="rId26"/>
    <p:sldId id="352" r:id="rId27"/>
    <p:sldId id="353" r:id="rId28"/>
    <p:sldId id="385" r:id="rId29"/>
    <p:sldId id="386" r:id="rId30"/>
    <p:sldId id="355" r:id="rId31"/>
    <p:sldId id="356" r:id="rId32"/>
    <p:sldId id="357" r:id="rId33"/>
    <p:sldId id="359" r:id="rId34"/>
    <p:sldId id="360" r:id="rId35"/>
    <p:sldId id="387" r:id="rId36"/>
    <p:sldId id="388" r:id="rId37"/>
    <p:sldId id="389" r:id="rId38"/>
    <p:sldId id="363" r:id="rId39"/>
    <p:sldId id="364" r:id="rId40"/>
    <p:sldId id="365" r:id="rId41"/>
    <p:sldId id="390" r:id="rId42"/>
    <p:sldId id="366" r:id="rId43"/>
    <p:sldId id="391" r:id="rId4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 Klawitter" initials="CK"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D3"/>
    <a:srgbClr val="EDE8DD"/>
    <a:srgbClr val="C2B7A1"/>
    <a:srgbClr val="918873"/>
    <a:srgbClr val="3C3623"/>
    <a:srgbClr val="D0A760"/>
    <a:srgbClr val="434A44"/>
    <a:srgbClr val="36052E"/>
    <a:srgbClr val="296549"/>
    <a:srgbClr val="0057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4" autoAdjust="0"/>
    <p:restoredTop sz="71194" autoAdjust="0"/>
  </p:normalViewPr>
  <p:slideViewPr>
    <p:cSldViewPr snapToGrid="0" snapToObjects="1" showGuides="1">
      <p:cViewPr>
        <p:scale>
          <a:sx n="100" d="100"/>
          <a:sy n="100" d="100"/>
        </p:scale>
        <p:origin x="-952" y="-80"/>
      </p:cViewPr>
      <p:guideLst>
        <p:guide orient="horz" pos="1986"/>
        <p:guide orient="horz" pos="315"/>
        <p:guide orient="horz" pos="3359"/>
        <p:guide orient="horz" pos="1912"/>
        <p:guide orient="horz" pos="636"/>
        <p:guide orient="horz" pos="3267"/>
        <p:guide orient="horz" pos="3497"/>
        <p:guide pos="2984"/>
        <p:guide pos="3072"/>
        <p:guide pos="1771"/>
        <p:guide pos="5453"/>
        <p:guide pos="1855"/>
        <p:guide pos="3608"/>
        <p:guide pos="3695"/>
        <p:guide pos="4215"/>
        <p:guide pos="4313"/>
        <p:guide pos="4815"/>
        <p:guide pos="4914"/>
        <p:guide pos="602"/>
        <p:guide pos="2466"/>
        <p:guide pos="2378"/>
        <p:guide pos="69"/>
        <p:guide pos="1159"/>
        <p:guide pos="1253"/>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t>STEP Graduates – Professional Pathways Study</a:t>
            </a:r>
          </a:p>
          <a:p>
            <a:pPr>
              <a:defRPr/>
            </a:pPr>
            <a:r>
              <a:rPr lang="en-US" sz="1800" dirty="0"/>
              <a:t>Professional Roles after STEP</a:t>
            </a:r>
          </a:p>
        </c:rich>
      </c:tx>
      <c:layout/>
      <c:overlay val="0"/>
    </c:title>
    <c:autoTitleDeleted val="0"/>
    <c:plotArea>
      <c:layout/>
      <c:barChart>
        <c:barDir val="col"/>
        <c:grouping val="stacked"/>
        <c:varyColors val="0"/>
        <c:ser>
          <c:idx val="3"/>
          <c:order val="0"/>
          <c:tx>
            <c:strRef>
              <c:f>Sheet1!$F$1</c:f>
              <c:strCache>
                <c:ptCount val="1"/>
                <c:pt idx="0">
                  <c:v>Not currently employed</c:v>
                </c:pt>
              </c:strCache>
            </c:strRef>
          </c:tx>
          <c:invertIfNegative val="0"/>
          <c:cat>
            <c:strRef>
              <c:f>Sheet1!$A$3:$B$21</c:f>
              <c:strCache>
                <c:ptCount val="19"/>
                <c:pt idx="0">
                  <c:v>2002_x000d_(n=48)</c:v>
                </c:pt>
                <c:pt idx="2">
                  <c:v>2003_x000d_(n=51)</c:v>
                </c:pt>
                <c:pt idx="4">
                  <c:v>2004_x000d_(n=55)</c:v>
                </c:pt>
                <c:pt idx="6">
                  <c:v>2005_x000d_(n=57)</c:v>
                </c:pt>
                <c:pt idx="8">
                  <c:v>2006_x000d_(n=77)</c:v>
                </c:pt>
                <c:pt idx="10">
                  <c:v>2007_x000d_(n=78)</c:v>
                </c:pt>
                <c:pt idx="12">
                  <c:v>2008_x000d_(n=69)</c:v>
                </c:pt>
                <c:pt idx="14">
                  <c:v>2009_x000d_(n=80)</c:v>
                </c:pt>
                <c:pt idx="16">
                  <c:v>2010_x000d_(n=82)</c:v>
                </c:pt>
                <c:pt idx="18">
                  <c:v>2011_x000d_(n=91)</c:v>
                </c:pt>
              </c:strCache>
            </c:strRef>
          </c:cat>
          <c:val>
            <c:numRef>
              <c:f>Sheet1!$F$2:$F$21</c:f>
              <c:numCache>
                <c:formatCode>0.00%</c:formatCode>
                <c:ptCount val="20"/>
                <c:pt idx="1">
                  <c:v>0.104</c:v>
                </c:pt>
                <c:pt idx="3">
                  <c:v>0.118</c:v>
                </c:pt>
                <c:pt idx="5" formatCode="0.0%">
                  <c:v>0.073</c:v>
                </c:pt>
                <c:pt idx="7" formatCode="0.0%">
                  <c:v>0.053</c:v>
                </c:pt>
                <c:pt idx="9" formatCode="0.0%">
                  <c:v>0.052</c:v>
                </c:pt>
                <c:pt idx="11" formatCode="0.0%">
                  <c:v>0.051</c:v>
                </c:pt>
                <c:pt idx="13" formatCode="0.0%">
                  <c:v>0.029</c:v>
                </c:pt>
                <c:pt idx="15" formatCode="0.0%">
                  <c:v>0.012</c:v>
                </c:pt>
                <c:pt idx="17" formatCode="0.0%">
                  <c:v>0.012</c:v>
                </c:pt>
                <c:pt idx="19" formatCode="0.0%">
                  <c:v>0.0</c:v>
                </c:pt>
              </c:numCache>
            </c:numRef>
          </c:val>
        </c:ser>
        <c:ser>
          <c:idx val="2"/>
          <c:order val="1"/>
          <c:tx>
            <c:strRef>
              <c:f>Sheet1!$E$1</c:f>
              <c:strCache>
                <c:ptCount val="1"/>
                <c:pt idx="0">
                  <c:v>Employed or studying outside the field of education</c:v>
                </c:pt>
              </c:strCache>
            </c:strRef>
          </c:tx>
          <c:invertIfNegative val="0"/>
          <c:cat>
            <c:strRef>
              <c:f>Sheet1!$A$3:$B$21</c:f>
              <c:strCache>
                <c:ptCount val="19"/>
                <c:pt idx="0">
                  <c:v>2002_x000d_(n=48)</c:v>
                </c:pt>
                <c:pt idx="2">
                  <c:v>2003_x000d_(n=51)</c:v>
                </c:pt>
                <c:pt idx="4">
                  <c:v>2004_x000d_(n=55)</c:v>
                </c:pt>
                <c:pt idx="6">
                  <c:v>2005_x000d_(n=57)</c:v>
                </c:pt>
                <c:pt idx="8">
                  <c:v>2006_x000d_(n=77)</c:v>
                </c:pt>
                <c:pt idx="10">
                  <c:v>2007_x000d_(n=78)</c:v>
                </c:pt>
                <c:pt idx="12">
                  <c:v>2008_x000d_(n=69)</c:v>
                </c:pt>
                <c:pt idx="14">
                  <c:v>2009_x000d_(n=80)</c:v>
                </c:pt>
                <c:pt idx="16">
                  <c:v>2010_x000d_(n=82)</c:v>
                </c:pt>
                <c:pt idx="18">
                  <c:v>2011_x000d_(n=91)</c:v>
                </c:pt>
              </c:strCache>
            </c:strRef>
          </c:cat>
          <c:val>
            <c:numRef>
              <c:f>Sheet1!$E$2:$E$21</c:f>
              <c:numCache>
                <c:formatCode>0.00%</c:formatCode>
                <c:ptCount val="20"/>
                <c:pt idx="1">
                  <c:v>0.083</c:v>
                </c:pt>
                <c:pt idx="3">
                  <c:v>0.098</c:v>
                </c:pt>
                <c:pt idx="5" formatCode="0.0%">
                  <c:v>0.164</c:v>
                </c:pt>
                <c:pt idx="7" formatCode="0.0%">
                  <c:v>0.175</c:v>
                </c:pt>
                <c:pt idx="9" formatCode="0.0%">
                  <c:v>0.065</c:v>
                </c:pt>
                <c:pt idx="11" formatCode="0.0%">
                  <c:v>0.115</c:v>
                </c:pt>
                <c:pt idx="13" formatCode="0.0%">
                  <c:v>0.029</c:v>
                </c:pt>
                <c:pt idx="15" formatCode="0.0%">
                  <c:v>0.112</c:v>
                </c:pt>
                <c:pt idx="17" formatCode="0.0%">
                  <c:v>0.037</c:v>
                </c:pt>
                <c:pt idx="19" formatCode="0.0%">
                  <c:v>0.033</c:v>
                </c:pt>
              </c:numCache>
            </c:numRef>
          </c:val>
        </c:ser>
        <c:ser>
          <c:idx val="0"/>
          <c:order val="2"/>
          <c:tx>
            <c:strRef>
              <c:f>Sheet1!$C$1</c:f>
              <c:strCache>
                <c:ptCount val="1"/>
                <c:pt idx="0">
                  <c:v>Classroom Teacher (K-12)</c:v>
                </c:pt>
              </c:strCache>
            </c:strRef>
          </c:tx>
          <c:invertIfNegative val="0"/>
          <c:cat>
            <c:strRef>
              <c:f>Sheet1!$A$3:$B$21</c:f>
              <c:strCache>
                <c:ptCount val="19"/>
                <c:pt idx="0">
                  <c:v>2002_x000d_(n=48)</c:v>
                </c:pt>
                <c:pt idx="2">
                  <c:v>2003_x000d_(n=51)</c:v>
                </c:pt>
                <c:pt idx="4">
                  <c:v>2004_x000d_(n=55)</c:v>
                </c:pt>
                <c:pt idx="6">
                  <c:v>2005_x000d_(n=57)</c:v>
                </c:pt>
                <c:pt idx="8">
                  <c:v>2006_x000d_(n=77)</c:v>
                </c:pt>
                <c:pt idx="10">
                  <c:v>2007_x000d_(n=78)</c:v>
                </c:pt>
                <c:pt idx="12">
                  <c:v>2008_x000d_(n=69)</c:v>
                </c:pt>
                <c:pt idx="14">
                  <c:v>2009_x000d_(n=80)</c:v>
                </c:pt>
                <c:pt idx="16">
                  <c:v>2010_x000d_(n=82)</c:v>
                </c:pt>
                <c:pt idx="18">
                  <c:v>2011_x000d_(n=91)</c:v>
                </c:pt>
              </c:strCache>
            </c:strRef>
          </c:cat>
          <c:val>
            <c:numRef>
              <c:f>Sheet1!$C$3:$C$21</c:f>
              <c:numCache>
                <c:formatCode>General</c:formatCode>
                <c:ptCount val="19"/>
                <c:pt idx="0" formatCode="0.00%">
                  <c:v>0.458</c:v>
                </c:pt>
                <c:pt idx="2" formatCode="0.00%">
                  <c:v>0.49</c:v>
                </c:pt>
                <c:pt idx="4" formatCode="0.0%">
                  <c:v>0.6</c:v>
                </c:pt>
                <c:pt idx="6" formatCode="0.0%">
                  <c:v>0.579</c:v>
                </c:pt>
                <c:pt idx="8" formatCode="0.0%">
                  <c:v>0.74</c:v>
                </c:pt>
                <c:pt idx="10" formatCode="0.0%">
                  <c:v>0.782</c:v>
                </c:pt>
                <c:pt idx="12" formatCode="0.0%">
                  <c:v>0.899</c:v>
                </c:pt>
                <c:pt idx="14" formatCode="0.0%">
                  <c:v>0.788</c:v>
                </c:pt>
                <c:pt idx="16" formatCode="0.0%">
                  <c:v>0.89</c:v>
                </c:pt>
                <c:pt idx="18" formatCode="0.0%">
                  <c:v>0.923</c:v>
                </c:pt>
              </c:numCache>
            </c:numRef>
          </c:val>
        </c:ser>
        <c:ser>
          <c:idx val="1"/>
          <c:order val="3"/>
          <c:tx>
            <c:strRef>
              <c:f>Sheet1!$D$1</c:f>
              <c:strCache>
                <c:ptCount val="1"/>
                <c:pt idx="0">
                  <c:v>Field of education, not primarily classroom teacher</c:v>
                </c:pt>
              </c:strCache>
            </c:strRef>
          </c:tx>
          <c:invertIfNegative val="0"/>
          <c:cat>
            <c:strRef>
              <c:f>Sheet1!$A$3:$B$21</c:f>
              <c:strCache>
                <c:ptCount val="19"/>
                <c:pt idx="0">
                  <c:v>2002_x000d_(n=48)</c:v>
                </c:pt>
                <c:pt idx="2">
                  <c:v>2003_x000d_(n=51)</c:v>
                </c:pt>
                <c:pt idx="4">
                  <c:v>2004_x000d_(n=55)</c:v>
                </c:pt>
                <c:pt idx="6">
                  <c:v>2005_x000d_(n=57)</c:v>
                </c:pt>
                <c:pt idx="8">
                  <c:v>2006_x000d_(n=77)</c:v>
                </c:pt>
                <c:pt idx="10">
                  <c:v>2007_x000d_(n=78)</c:v>
                </c:pt>
                <c:pt idx="12">
                  <c:v>2008_x000d_(n=69)</c:v>
                </c:pt>
                <c:pt idx="14">
                  <c:v>2009_x000d_(n=80)</c:v>
                </c:pt>
                <c:pt idx="16">
                  <c:v>2010_x000d_(n=82)</c:v>
                </c:pt>
                <c:pt idx="18">
                  <c:v>2011_x000d_(n=91)</c:v>
                </c:pt>
              </c:strCache>
            </c:strRef>
          </c:cat>
          <c:val>
            <c:numRef>
              <c:f>Sheet1!$D$3:$D$21</c:f>
              <c:numCache>
                <c:formatCode>General</c:formatCode>
                <c:ptCount val="19"/>
                <c:pt idx="0" formatCode="0.00%">
                  <c:v>0.354</c:v>
                </c:pt>
                <c:pt idx="2" formatCode="0.00%">
                  <c:v>0.294</c:v>
                </c:pt>
                <c:pt idx="4" formatCode="0.0%">
                  <c:v>0.164</c:v>
                </c:pt>
                <c:pt idx="6" formatCode="0.0%">
                  <c:v>0.193</c:v>
                </c:pt>
                <c:pt idx="8" formatCode="0.0%">
                  <c:v>0.143</c:v>
                </c:pt>
                <c:pt idx="10" formatCode="0.0%">
                  <c:v>0.051</c:v>
                </c:pt>
                <c:pt idx="12" formatCode="0.0%">
                  <c:v>0.043</c:v>
                </c:pt>
                <c:pt idx="14" formatCode="0.0%">
                  <c:v>0.088</c:v>
                </c:pt>
                <c:pt idx="16" formatCode="0.0%">
                  <c:v>0.061</c:v>
                </c:pt>
                <c:pt idx="18" formatCode="0.0%">
                  <c:v>0.044</c:v>
                </c:pt>
              </c:numCache>
            </c:numRef>
          </c:val>
        </c:ser>
        <c:dLbls>
          <c:showLegendKey val="0"/>
          <c:showVal val="0"/>
          <c:showCatName val="0"/>
          <c:showSerName val="0"/>
          <c:showPercent val="0"/>
          <c:showBubbleSize val="0"/>
        </c:dLbls>
        <c:gapWidth val="55"/>
        <c:overlap val="100"/>
        <c:axId val="-2138273016"/>
        <c:axId val="-2134896888"/>
      </c:barChart>
      <c:catAx>
        <c:axId val="-2138273016"/>
        <c:scaling>
          <c:orientation val="minMax"/>
        </c:scaling>
        <c:delete val="0"/>
        <c:axPos val="b"/>
        <c:numFmt formatCode="General" sourceLinked="1"/>
        <c:majorTickMark val="none"/>
        <c:minorTickMark val="none"/>
        <c:tickLblPos val="nextTo"/>
        <c:crossAx val="-2134896888"/>
        <c:crosses val="autoZero"/>
        <c:auto val="1"/>
        <c:lblAlgn val="ctr"/>
        <c:lblOffset val="100"/>
        <c:noMultiLvlLbl val="0"/>
      </c:catAx>
      <c:valAx>
        <c:axId val="-2134896888"/>
        <c:scaling>
          <c:orientation val="minMax"/>
          <c:max val="1.0"/>
        </c:scaling>
        <c:delete val="0"/>
        <c:axPos val="l"/>
        <c:majorGridlines/>
        <c:numFmt formatCode="0%" sourceLinked="0"/>
        <c:majorTickMark val="none"/>
        <c:minorTickMark val="none"/>
        <c:tickLblPos val="nextTo"/>
        <c:crossAx val="-2138273016"/>
        <c:crosses val="autoZero"/>
        <c:crossBetween val="between"/>
      </c:valAx>
    </c:plotArea>
    <c:legend>
      <c:legendPos val="r"/>
      <c:legendEntry>
        <c:idx val="1"/>
        <c:txPr>
          <a:bodyPr/>
          <a:lstStyle/>
          <a:p>
            <a:pPr>
              <a:defRPr sz="1200"/>
            </a:pPr>
            <a:endParaRPr lang="en-US"/>
          </a:p>
        </c:txPr>
      </c:legendEntry>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0" dirty="0" smtClean="0"/>
              <a:t>STEP Graduates – Professional</a:t>
            </a:r>
            <a:r>
              <a:rPr lang="en-US" sz="1800" b="0" baseline="0" dirty="0" smtClean="0"/>
              <a:t> Pathways Study</a:t>
            </a:r>
          </a:p>
          <a:p>
            <a:pPr>
              <a:defRPr/>
            </a:pPr>
            <a:r>
              <a:rPr lang="en-US" sz="1800" baseline="0" dirty="0" smtClean="0"/>
              <a:t>Five-Year Retention Data (by grad year)</a:t>
            </a:r>
            <a:endParaRPr lang="en-US" sz="1800" dirty="0"/>
          </a:p>
        </c:rich>
      </c:tx>
      <c:layout/>
      <c:overlay val="0"/>
    </c:title>
    <c:autoTitleDeleted val="0"/>
    <c:plotArea>
      <c:layout/>
      <c:barChart>
        <c:barDir val="col"/>
        <c:grouping val="clustered"/>
        <c:varyColors val="0"/>
        <c:ser>
          <c:idx val="0"/>
          <c:order val="0"/>
          <c:tx>
            <c:strRef>
              <c:f>Sheet1!$B$1</c:f>
              <c:strCache>
                <c:ptCount val="1"/>
                <c:pt idx="0">
                  <c:v>Classroom teaching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2002 (n=44)</c:v>
                </c:pt>
                <c:pt idx="1">
                  <c:v>2003 (n=49)</c:v>
                </c:pt>
                <c:pt idx="2">
                  <c:v>2004 (n=54)</c:v>
                </c:pt>
                <c:pt idx="3">
                  <c:v>2005 (n=55)</c:v>
                </c:pt>
                <c:pt idx="4">
                  <c:v>2006 (n=74)</c:v>
                </c:pt>
                <c:pt idx="5">
                  <c:v>2007 (n=78)</c:v>
                </c:pt>
              </c:strCache>
            </c:strRef>
          </c:cat>
          <c:val>
            <c:numRef>
              <c:f>Sheet1!$B$2:$B$7</c:f>
              <c:numCache>
                <c:formatCode>0.0%</c:formatCode>
                <c:ptCount val="6"/>
                <c:pt idx="0">
                  <c:v>0.818</c:v>
                </c:pt>
                <c:pt idx="1">
                  <c:v>0.816</c:v>
                </c:pt>
                <c:pt idx="2">
                  <c:v>0.722</c:v>
                </c:pt>
                <c:pt idx="3">
                  <c:v>0.764</c:v>
                </c:pt>
                <c:pt idx="4">
                  <c:v>0.838</c:v>
                </c:pt>
                <c:pt idx="5">
                  <c:v>0.782</c:v>
                </c:pt>
              </c:numCache>
            </c:numRef>
          </c:val>
        </c:ser>
        <c:dLbls>
          <c:showLegendKey val="0"/>
          <c:showVal val="1"/>
          <c:showCatName val="0"/>
          <c:showSerName val="0"/>
          <c:showPercent val="0"/>
          <c:showBubbleSize val="0"/>
        </c:dLbls>
        <c:gapWidth val="150"/>
        <c:overlap val="-25"/>
        <c:axId val="-2132688792"/>
        <c:axId val="-2132634840"/>
      </c:barChart>
      <c:catAx>
        <c:axId val="-2132688792"/>
        <c:scaling>
          <c:orientation val="minMax"/>
        </c:scaling>
        <c:delete val="0"/>
        <c:axPos val="b"/>
        <c:numFmt formatCode="General" sourceLinked="0"/>
        <c:majorTickMark val="none"/>
        <c:minorTickMark val="none"/>
        <c:tickLblPos val="nextTo"/>
        <c:txPr>
          <a:bodyPr/>
          <a:lstStyle/>
          <a:p>
            <a:pPr>
              <a:defRPr sz="1200"/>
            </a:pPr>
            <a:endParaRPr lang="en-US"/>
          </a:p>
        </c:txPr>
        <c:crossAx val="-2132634840"/>
        <c:crosses val="autoZero"/>
        <c:auto val="1"/>
        <c:lblAlgn val="ctr"/>
        <c:lblOffset val="100"/>
        <c:noMultiLvlLbl val="0"/>
      </c:catAx>
      <c:valAx>
        <c:axId val="-2132634840"/>
        <c:scaling>
          <c:orientation val="minMax"/>
        </c:scaling>
        <c:delete val="1"/>
        <c:axPos val="l"/>
        <c:numFmt formatCode="0.0%" sourceLinked="1"/>
        <c:majorTickMark val="none"/>
        <c:minorTickMark val="none"/>
        <c:tickLblPos val="none"/>
        <c:crossAx val="-21326887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7FE3E-D888-4667-ACDC-3F3EE0EA1D9C}"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D35689F3-B5F0-439B-805B-1F51690307FA}">
      <dgm:prSet phldrT="[Text]"/>
      <dgm:spPr/>
      <dgm:t>
        <a:bodyPr/>
        <a:lstStyle/>
        <a:p>
          <a:r>
            <a:rPr lang="en-US" dirty="0" smtClean="0">
              <a:solidFill>
                <a:schemeClr val="bg2"/>
              </a:solidFill>
            </a:rPr>
            <a:t>inquire into STEP’s efforts to build its practice around underlying principles of powerful teacher education</a:t>
          </a:r>
          <a:endParaRPr lang="en-US" dirty="0">
            <a:solidFill>
              <a:schemeClr val="bg2"/>
            </a:solidFill>
          </a:endParaRPr>
        </a:p>
      </dgm:t>
    </dgm:pt>
    <dgm:pt modelId="{8A76CB7D-0C50-48FB-BC91-A7A78AE5D4C3}" type="parTrans" cxnId="{7B0A8C66-EE5B-4A8A-B4BF-97B089DC7E32}">
      <dgm:prSet/>
      <dgm:spPr/>
      <dgm:t>
        <a:bodyPr/>
        <a:lstStyle/>
        <a:p>
          <a:endParaRPr lang="en-US"/>
        </a:p>
      </dgm:t>
    </dgm:pt>
    <dgm:pt modelId="{27B27293-FE2F-4F3A-8C94-7CE1452F4DE5}" type="sibTrans" cxnId="{7B0A8C66-EE5B-4A8A-B4BF-97B089DC7E32}">
      <dgm:prSet/>
      <dgm:spPr/>
      <dgm:t>
        <a:bodyPr/>
        <a:lstStyle/>
        <a:p>
          <a:endParaRPr lang="en-US"/>
        </a:p>
      </dgm:t>
    </dgm:pt>
    <dgm:pt modelId="{9231D4C2-4F8A-43CB-B924-C9E7CD603007}">
      <dgm:prSet phldrT="[Text]"/>
      <dgm:spPr/>
      <dgm:t>
        <a:bodyPr/>
        <a:lstStyle/>
        <a:p>
          <a:r>
            <a:rPr lang="en-US" dirty="0" smtClean="0">
              <a:solidFill>
                <a:schemeClr val="bg2"/>
              </a:solidFill>
            </a:rPr>
            <a:t>consider the connections and implications of principles of teacher education to local contexts</a:t>
          </a:r>
          <a:endParaRPr lang="en-US" dirty="0">
            <a:solidFill>
              <a:schemeClr val="bg2"/>
            </a:solidFill>
          </a:endParaRPr>
        </a:p>
      </dgm:t>
    </dgm:pt>
    <dgm:pt modelId="{F6053D7F-CB84-40AE-823E-BF5E2586CDA9}" type="parTrans" cxnId="{C5CF7FBC-9DC5-45D2-A136-17848C4652C2}">
      <dgm:prSet/>
      <dgm:spPr/>
      <dgm:t>
        <a:bodyPr/>
        <a:lstStyle/>
        <a:p>
          <a:endParaRPr lang="en-US"/>
        </a:p>
      </dgm:t>
    </dgm:pt>
    <dgm:pt modelId="{86905C41-2032-4249-9618-C4C847C64741}" type="sibTrans" cxnId="{C5CF7FBC-9DC5-45D2-A136-17848C4652C2}">
      <dgm:prSet/>
      <dgm:spPr/>
      <dgm:t>
        <a:bodyPr/>
        <a:lstStyle/>
        <a:p>
          <a:endParaRPr lang="en-US"/>
        </a:p>
      </dgm:t>
    </dgm:pt>
    <dgm:pt modelId="{070E5E3F-1C29-45D2-9225-BD9EE618E696}">
      <dgm:prSet phldrT="[Text]"/>
      <dgm:spPr/>
      <dgm:t>
        <a:bodyPr/>
        <a:lstStyle/>
        <a:p>
          <a:r>
            <a:rPr lang="en-US" dirty="0" smtClean="0">
              <a:solidFill>
                <a:schemeClr val="bg2"/>
              </a:solidFill>
            </a:rPr>
            <a:t>foster collegial interactions among teacher educators</a:t>
          </a:r>
          <a:r>
            <a:rPr lang="en-US" dirty="0" smtClean="0"/>
            <a:t>		</a:t>
          </a:r>
          <a:endParaRPr lang="en-US" dirty="0"/>
        </a:p>
      </dgm:t>
    </dgm:pt>
    <dgm:pt modelId="{271B0CDA-C1CD-4CE8-B94E-7C34CA9CCC0C}" type="parTrans" cxnId="{88A76772-3F12-4ADF-BE56-12F1C299EAF5}">
      <dgm:prSet/>
      <dgm:spPr/>
      <dgm:t>
        <a:bodyPr/>
        <a:lstStyle/>
        <a:p>
          <a:endParaRPr lang="en-US"/>
        </a:p>
      </dgm:t>
    </dgm:pt>
    <dgm:pt modelId="{6E9B4BD5-AFF0-4CEC-A1F1-3AC2DDB6612C}" type="sibTrans" cxnId="{88A76772-3F12-4ADF-BE56-12F1C299EAF5}">
      <dgm:prSet/>
      <dgm:spPr/>
      <dgm:t>
        <a:bodyPr/>
        <a:lstStyle/>
        <a:p>
          <a:endParaRPr lang="en-US"/>
        </a:p>
      </dgm:t>
    </dgm:pt>
    <dgm:pt modelId="{3A6202AB-B011-48FC-A7D1-0E524EFE110B}">
      <dgm:prSet phldrT="[Text]"/>
      <dgm:spPr/>
      <dgm:t>
        <a:bodyPr/>
        <a:lstStyle/>
        <a:p>
          <a:r>
            <a:rPr lang="en-US" dirty="0" smtClean="0">
              <a:solidFill>
                <a:schemeClr val="bg2"/>
              </a:solidFill>
            </a:rPr>
            <a:t>share, learn and enjoy!!!</a:t>
          </a:r>
          <a:endParaRPr lang="en-US" dirty="0">
            <a:solidFill>
              <a:schemeClr val="bg2"/>
            </a:solidFill>
          </a:endParaRPr>
        </a:p>
      </dgm:t>
    </dgm:pt>
    <dgm:pt modelId="{F82CE924-B727-4338-B2A1-A2535024F019}" type="parTrans" cxnId="{BBDF9F27-74B8-45D5-B0FD-0132D3EDA4BF}">
      <dgm:prSet/>
      <dgm:spPr/>
      <dgm:t>
        <a:bodyPr/>
        <a:lstStyle/>
        <a:p>
          <a:endParaRPr lang="en-US"/>
        </a:p>
      </dgm:t>
    </dgm:pt>
    <dgm:pt modelId="{CCA449D4-B3F0-4B10-8AA2-9B4AA41D0648}" type="sibTrans" cxnId="{BBDF9F27-74B8-45D5-B0FD-0132D3EDA4BF}">
      <dgm:prSet/>
      <dgm:spPr/>
      <dgm:t>
        <a:bodyPr/>
        <a:lstStyle/>
        <a:p>
          <a:endParaRPr lang="en-US"/>
        </a:p>
      </dgm:t>
    </dgm:pt>
    <dgm:pt modelId="{105CA5ED-E61E-4975-969C-C43F6C60A207}" type="pres">
      <dgm:prSet presAssocID="{D0B7FE3E-D888-4667-ACDC-3F3EE0EA1D9C}" presName="matrix" presStyleCnt="0">
        <dgm:presLayoutVars>
          <dgm:chMax val="1"/>
          <dgm:dir/>
          <dgm:resizeHandles val="exact"/>
        </dgm:presLayoutVars>
      </dgm:prSet>
      <dgm:spPr/>
      <dgm:t>
        <a:bodyPr/>
        <a:lstStyle/>
        <a:p>
          <a:endParaRPr lang="en-US"/>
        </a:p>
      </dgm:t>
    </dgm:pt>
    <dgm:pt modelId="{BF7B7287-78D7-46A2-8DB5-45FD86C2E249}" type="pres">
      <dgm:prSet presAssocID="{D0B7FE3E-D888-4667-ACDC-3F3EE0EA1D9C}" presName="diamond" presStyleLbl="bgShp" presStyleIdx="0" presStyleCnt="1"/>
      <dgm:spPr/>
      <dgm:t>
        <a:bodyPr/>
        <a:lstStyle/>
        <a:p>
          <a:endParaRPr lang="en-US"/>
        </a:p>
      </dgm:t>
    </dgm:pt>
    <dgm:pt modelId="{A1AC18F9-95BF-4ED3-84C0-BFEBC18DCF7C}" type="pres">
      <dgm:prSet presAssocID="{D0B7FE3E-D888-4667-ACDC-3F3EE0EA1D9C}" presName="quad1" presStyleLbl="node1" presStyleIdx="0" presStyleCnt="4">
        <dgm:presLayoutVars>
          <dgm:chMax val="0"/>
          <dgm:chPref val="0"/>
          <dgm:bulletEnabled val="1"/>
        </dgm:presLayoutVars>
      </dgm:prSet>
      <dgm:spPr/>
      <dgm:t>
        <a:bodyPr/>
        <a:lstStyle/>
        <a:p>
          <a:endParaRPr lang="en-US"/>
        </a:p>
      </dgm:t>
    </dgm:pt>
    <dgm:pt modelId="{82672C7C-A6D8-4DD6-AC25-AABAC0D9F94E}" type="pres">
      <dgm:prSet presAssocID="{D0B7FE3E-D888-4667-ACDC-3F3EE0EA1D9C}" presName="quad2" presStyleLbl="node1" presStyleIdx="1" presStyleCnt="4">
        <dgm:presLayoutVars>
          <dgm:chMax val="0"/>
          <dgm:chPref val="0"/>
          <dgm:bulletEnabled val="1"/>
        </dgm:presLayoutVars>
      </dgm:prSet>
      <dgm:spPr/>
      <dgm:t>
        <a:bodyPr/>
        <a:lstStyle/>
        <a:p>
          <a:endParaRPr lang="en-US"/>
        </a:p>
      </dgm:t>
    </dgm:pt>
    <dgm:pt modelId="{7B73CD5F-5A23-4ABF-BC8D-21DA9B52C66E}" type="pres">
      <dgm:prSet presAssocID="{D0B7FE3E-D888-4667-ACDC-3F3EE0EA1D9C}" presName="quad3" presStyleLbl="node1" presStyleIdx="2" presStyleCnt="4">
        <dgm:presLayoutVars>
          <dgm:chMax val="0"/>
          <dgm:chPref val="0"/>
          <dgm:bulletEnabled val="1"/>
        </dgm:presLayoutVars>
      </dgm:prSet>
      <dgm:spPr/>
      <dgm:t>
        <a:bodyPr/>
        <a:lstStyle/>
        <a:p>
          <a:endParaRPr lang="en-US"/>
        </a:p>
      </dgm:t>
    </dgm:pt>
    <dgm:pt modelId="{6D6B268B-6B68-49F7-9F26-E7F56123DC02}" type="pres">
      <dgm:prSet presAssocID="{D0B7FE3E-D888-4667-ACDC-3F3EE0EA1D9C}" presName="quad4" presStyleLbl="node1" presStyleIdx="3" presStyleCnt="4">
        <dgm:presLayoutVars>
          <dgm:chMax val="0"/>
          <dgm:chPref val="0"/>
          <dgm:bulletEnabled val="1"/>
        </dgm:presLayoutVars>
      </dgm:prSet>
      <dgm:spPr/>
      <dgm:t>
        <a:bodyPr/>
        <a:lstStyle/>
        <a:p>
          <a:endParaRPr lang="en-US"/>
        </a:p>
      </dgm:t>
    </dgm:pt>
  </dgm:ptLst>
  <dgm:cxnLst>
    <dgm:cxn modelId="{BBDF9F27-74B8-45D5-B0FD-0132D3EDA4BF}" srcId="{D0B7FE3E-D888-4667-ACDC-3F3EE0EA1D9C}" destId="{3A6202AB-B011-48FC-A7D1-0E524EFE110B}" srcOrd="3" destOrd="0" parTransId="{F82CE924-B727-4338-B2A1-A2535024F019}" sibTransId="{CCA449D4-B3F0-4B10-8AA2-9B4AA41D0648}"/>
    <dgm:cxn modelId="{FD3D9AFB-AB45-4BFF-8887-C4DDAD7240F4}" type="presOf" srcId="{D35689F3-B5F0-439B-805B-1F51690307FA}" destId="{A1AC18F9-95BF-4ED3-84C0-BFEBC18DCF7C}" srcOrd="0" destOrd="0" presId="urn:microsoft.com/office/officeart/2005/8/layout/matrix3"/>
    <dgm:cxn modelId="{806688A1-6933-4509-BF72-041BD8B12536}" type="presOf" srcId="{D0B7FE3E-D888-4667-ACDC-3F3EE0EA1D9C}" destId="{105CA5ED-E61E-4975-969C-C43F6C60A207}" srcOrd="0" destOrd="0" presId="urn:microsoft.com/office/officeart/2005/8/layout/matrix3"/>
    <dgm:cxn modelId="{38D7CADB-FE1F-4278-A613-943EABA4CA50}" type="presOf" srcId="{9231D4C2-4F8A-43CB-B924-C9E7CD603007}" destId="{82672C7C-A6D8-4DD6-AC25-AABAC0D9F94E}" srcOrd="0" destOrd="0" presId="urn:microsoft.com/office/officeart/2005/8/layout/matrix3"/>
    <dgm:cxn modelId="{03713358-1C7E-4082-B5EE-CE6365DD2304}" type="presOf" srcId="{3A6202AB-B011-48FC-A7D1-0E524EFE110B}" destId="{6D6B268B-6B68-49F7-9F26-E7F56123DC02}" srcOrd="0" destOrd="0" presId="urn:microsoft.com/office/officeart/2005/8/layout/matrix3"/>
    <dgm:cxn modelId="{72D0DBA2-D42F-40D4-B91A-E2C9B9364A9E}" type="presOf" srcId="{070E5E3F-1C29-45D2-9225-BD9EE618E696}" destId="{7B73CD5F-5A23-4ABF-BC8D-21DA9B52C66E}" srcOrd="0" destOrd="0" presId="urn:microsoft.com/office/officeart/2005/8/layout/matrix3"/>
    <dgm:cxn modelId="{7B0A8C66-EE5B-4A8A-B4BF-97B089DC7E32}" srcId="{D0B7FE3E-D888-4667-ACDC-3F3EE0EA1D9C}" destId="{D35689F3-B5F0-439B-805B-1F51690307FA}" srcOrd="0" destOrd="0" parTransId="{8A76CB7D-0C50-48FB-BC91-A7A78AE5D4C3}" sibTransId="{27B27293-FE2F-4F3A-8C94-7CE1452F4DE5}"/>
    <dgm:cxn modelId="{C5CF7FBC-9DC5-45D2-A136-17848C4652C2}" srcId="{D0B7FE3E-D888-4667-ACDC-3F3EE0EA1D9C}" destId="{9231D4C2-4F8A-43CB-B924-C9E7CD603007}" srcOrd="1" destOrd="0" parTransId="{F6053D7F-CB84-40AE-823E-BF5E2586CDA9}" sibTransId="{86905C41-2032-4249-9618-C4C847C64741}"/>
    <dgm:cxn modelId="{88A76772-3F12-4ADF-BE56-12F1C299EAF5}" srcId="{D0B7FE3E-D888-4667-ACDC-3F3EE0EA1D9C}" destId="{070E5E3F-1C29-45D2-9225-BD9EE618E696}" srcOrd="2" destOrd="0" parTransId="{271B0CDA-C1CD-4CE8-B94E-7C34CA9CCC0C}" sibTransId="{6E9B4BD5-AFF0-4CEC-A1F1-3AC2DDB6612C}"/>
    <dgm:cxn modelId="{97F23CF0-959A-44B1-A770-6DE386B86813}" type="presParOf" srcId="{105CA5ED-E61E-4975-969C-C43F6C60A207}" destId="{BF7B7287-78D7-46A2-8DB5-45FD86C2E249}" srcOrd="0" destOrd="0" presId="urn:microsoft.com/office/officeart/2005/8/layout/matrix3"/>
    <dgm:cxn modelId="{881E9085-D711-45BB-B1BF-4E70CB4F3329}" type="presParOf" srcId="{105CA5ED-E61E-4975-969C-C43F6C60A207}" destId="{A1AC18F9-95BF-4ED3-84C0-BFEBC18DCF7C}" srcOrd="1" destOrd="0" presId="urn:microsoft.com/office/officeart/2005/8/layout/matrix3"/>
    <dgm:cxn modelId="{64358A8E-B2E1-4A22-B80E-B912823AA6F2}" type="presParOf" srcId="{105CA5ED-E61E-4975-969C-C43F6C60A207}" destId="{82672C7C-A6D8-4DD6-AC25-AABAC0D9F94E}" srcOrd="2" destOrd="0" presId="urn:microsoft.com/office/officeart/2005/8/layout/matrix3"/>
    <dgm:cxn modelId="{D6C3B5C8-5CCD-4783-90EA-D6F1E3C91188}" type="presParOf" srcId="{105CA5ED-E61E-4975-969C-C43F6C60A207}" destId="{7B73CD5F-5A23-4ABF-BC8D-21DA9B52C66E}" srcOrd="3" destOrd="0" presId="urn:microsoft.com/office/officeart/2005/8/layout/matrix3"/>
    <dgm:cxn modelId="{816F7581-FD4A-4501-8CC0-A6725C8EFB0C}" type="presParOf" srcId="{105CA5ED-E61E-4975-969C-C43F6C60A207}" destId="{6D6B268B-6B68-49F7-9F26-E7F56123DC0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44F339-BE99-4A4A-8EB5-E2988EF09FF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CC6EED1-661B-4663-9169-46F76C0E0C4A}">
      <dgm:prSet phldrT="[Text]"/>
      <dgm:spPr/>
      <dgm:t>
        <a:bodyPr/>
        <a:lstStyle/>
        <a:p>
          <a:r>
            <a:rPr lang="en-US" dirty="0" smtClean="0"/>
            <a:t>Program Outcomes</a:t>
          </a:r>
          <a:endParaRPr lang="en-US" dirty="0"/>
        </a:p>
      </dgm:t>
    </dgm:pt>
    <dgm:pt modelId="{30055F23-C05C-490B-9D05-2054E9E158FF}" type="parTrans" cxnId="{0E27A92A-7B06-4EF1-A5AD-7D0C89EEE8FE}">
      <dgm:prSet/>
      <dgm:spPr/>
      <dgm:t>
        <a:bodyPr/>
        <a:lstStyle/>
        <a:p>
          <a:endParaRPr lang="en-US"/>
        </a:p>
      </dgm:t>
    </dgm:pt>
    <dgm:pt modelId="{18959E15-D4EB-4AB9-AADD-F090B352B625}" type="sibTrans" cxnId="{0E27A92A-7B06-4EF1-A5AD-7D0C89EEE8FE}">
      <dgm:prSet/>
      <dgm:spPr/>
      <dgm:t>
        <a:bodyPr/>
        <a:lstStyle/>
        <a:p>
          <a:endParaRPr lang="en-US"/>
        </a:p>
      </dgm:t>
    </dgm:pt>
    <dgm:pt modelId="{3B494937-9341-4074-ADBE-93C5301D1FEC}">
      <dgm:prSet phldrT="[Text]"/>
      <dgm:spPr/>
      <dgm:t>
        <a:bodyPr/>
        <a:lstStyle/>
        <a:p>
          <a:r>
            <a:rPr lang="en-US" dirty="0" smtClean="0">
              <a:solidFill>
                <a:schemeClr val="bg1"/>
              </a:solidFill>
            </a:rPr>
            <a:t>Connections between scholarship and practice</a:t>
          </a:r>
          <a:endParaRPr lang="en-US" dirty="0">
            <a:solidFill>
              <a:schemeClr val="bg1"/>
            </a:solidFill>
          </a:endParaRPr>
        </a:p>
      </dgm:t>
    </dgm:pt>
    <dgm:pt modelId="{85EFC384-4099-4C12-B9A5-69BAA0F608BE}" type="parTrans" cxnId="{67CBA69B-6860-4787-A28E-3EF1DE04F813}">
      <dgm:prSet/>
      <dgm:spPr/>
      <dgm:t>
        <a:bodyPr/>
        <a:lstStyle/>
        <a:p>
          <a:endParaRPr lang="en-US"/>
        </a:p>
      </dgm:t>
    </dgm:pt>
    <dgm:pt modelId="{441820A7-595F-40EF-BE20-4FB4CE7805F0}" type="sibTrans" cxnId="{67CBA69B-6860-4787-A28E-3EF1DE04F813}">
      <dgm:prSet/>
      <dgm:spPr/>
      <dgm:t>
        <a:bodyPr/>
        <a:lstStyle/>
        <a:p>
          <a:endParaRPr lang="en-US"/>
        </a:p>
      </dgm:t>
    </dgm:pt>
    <dgm:pt modelId="{1AA554B9-83EE-45CE-B041-180D1824417B}">
      <dgm:prSet phldrT="[Text]"/>
      <dgm:spPr/>
      <dgm:t>
        <a:bodyPr/>
        <a:lstStyle/>
        <a:p>
          <a:r>
            <a:rPr lang="en-US" dirty="0" smtClean="0"/>
            <a:t>Strength of the joint work of the university and the field</a:t>
          </a:r>
          <a:endParaRPr lang="en-US" dirty="0"/>
        </a:p>
      </dgm:t>
    </dgm:pt>
    <dgm:pt modelId="{53893B85-A82E-4B62-871B-28FBA186D034}" type="parTrans" cxnId="{F4046AE7-5062-4A08-BFFD-2F8EA4C1489E}">
      <dgm:prSet/>
      <dgm:spPr/>
      <dgm:t>
        <a:bodyPr/>
        <a:lstStyle/>
        <a:p>
          <a:endParaRPr lang="en-US"/>
        </a:p>
      </dgm:t>
    </dgm:pt>
    <dgm:pt modelId="{C3043F2A-C341-4C92-8ED7-59C8849B6715}" type="sibTrans" cxnId="{F4046AE7-5062-4A08-BFFD-2F8EA4C1489E}">
      <dgm:prSet/>
      <dgm:spPr/>
      <dgm:t>
        <a:bodyPr/>
        <a:lstStyle/>
        <a:p>
          <a:endParaRPr lang="en-US"/>
        </a:p>
      </dgm:t>
    </dgm:pt>
    <dgm:pt modelId="{3E342621-A968-4DAC-A01B-830D5DE8E847}">
      <dgm:prSet phldrT="[Text]"/>
      <dgm:spPr/>
      <dgm:t>
        <a:bodyPr/>
        <a:lstStyle/>
        <a:p>
          <a:r>
            <a:rPr lang="en-US" dirty="0" smtClean="0"/>
            <a:t>Efforts to address equity and excellence programmatically</a:t>
          </a:r>
          <a:endParaRPr lang="en-US" dirty="0"/>
        </a:p>
      </dgm:t>
    </dgm:pt>
    <dgm:pt modelId="{7B3D16ED-8BB2-4214-B7F2-834A4CF71AE5}" type="parTrans" cxnId="{61DEF409-C22B-41E4-A368-4F87073D0E41}">
      <dgm:prSet/>
      <dgm:spPr/>
      <dgm:t>
        <a:bodyPr/>
        <a:lstStyle/>
        <a:p>
          <a:endParaRPr lang="en-US"/>
        </a:p>
      </dgm:t>
    </dgm:pt>
    <dgm:pt modelId="{9B3F1E9C-0F26-426B-92D6-4EDA6C94A12C}" type="sibTrans" cxnId="{61DEF409-C22B-41E4-A368-4F87073D0E41}">
      <dgm:prSet/>
      <dgm:spPr/>
      <dgm:t>
        <a:bodyPr/>
        <a:lstStyle/>
        <a:p>
          <a:endParaRPr lang="en-US"/>
        </a:p>
      </dgm:t>
    </dgm:pt>
    <dgm:pt modelId="{D6671103-8BCE-452E-B549-3F2EDB7B2CDB}">
      <dgm:prSet phldrT="[Text]"/>
      <dgm:spPr/>
      <dgm:t>
        <a:bodyPr/>
        <a:lstStyle/>
        <a:p>
          <a:r>
            <a:rPr lang="en-US" dirty="0" smtClean="0"/>
            <a:t>Coherence</a:t>
          </a:r>
          <a:endParaRPr lang="en-US" dirty="0"/>
        </a:p>
      </dgm:t>
    </dgm:pt>
    <dgm:pt modelId="{EB55ABE2-4EC1-4F30-8ADF-E3B1E7DB96AB}" type="parTrans" cxnId="{57B6111B-020D-4F39-A364-B24B909E3541}">
      <dgm:prSet/>
      <dgm:spPr/>
      <dgm:t>
        <a:bodyPr/>
        <a:lstStyle/>
        <a:p>
          <a:endParaRPr lang="en-US"/>
        </a:p>
      </dgm:t>
    </dgm:pt>
    <dgm:pt modelId="{9586FA5F-FD92-483E-8F23-51DAD4F9B717}" type="sibTrans" cxnId="{57B6111B-020D-4F39-A364-B24B909E3541}">
      <dgm:prSet/>
      <dgm:spPr/>
      <dgm:t>
        <a:bodyPr/>
        <a:lstStyle/>
        <a:p>
          <a:endParaRPr lang="en-US"/>
        </a:p>
      </dgm:t>
    </dgm:pt>
    <dgm:pt modelId="{F4EDDD72-3754-4AB2-BF0C-F66ABD32B514}" type="pres">
      <dgm:prSet presAssocID="{4244F339-BE99-4A4A-8EB5-E2988EF09FF6}" presName="diagram" presStyleCnt="0">
        <dgm:presLayoutVars>
          <dgm:chMax val="1"/>
          <dgm:dir/>
          <dgm:animLvl val="ctr"/>
          <dgm:resizeHandles val="exact"/>
        </dgm:presLayoutVars>
      </dgm:prSet>
      <dgm:spPr/>
      <dgm:t>
        <a:bodyPr/>
        <a:lstStyle/>
        <a:p>
          <a:endParaRPr lang="en-US"/>
        </a:p>
      </dgm:t>
    </dgm:pt>
    <dgm:pt modelId="{A19313DF-39F4-427F-BBED-8B2E8D977683}" type="pres">
      <dgm:prSet presAssocID="{4244F339-BE99-4A4A-8EB5-E2988EF09FF6}" presName="matrix" presStyleCnt="0"/>
      <dgm:spPr/>
    </dgm:pt>
    <dgm:pt modelId="{A56DC6F7-B9D3-4451-9BAD-E4DFFFAB7297}" type="pres">
      <dgm:prSet presAssocID="{4244F339-BE99-4A4A-8EB5-E2988EF09FF6}" presName="tile1" presStyleLbl="node1" presStyleIdx="0" presStyleCnt="4"/>
      <dgm:spPr/>
      <dgm:t>
        <a:bodyPr/>
        <a:lstStyle/>
        <a:p>
          <a:endParaRPr lang="en-US"/>
        </a:p>
      </dgm:t>
    </dgm:pt>
    <dgm:pt modelId="{025FC57B-D195-4116-8A42-6FE22E9C0855}" type="pres">
      <dgm:prSet presAssocID="{4244F339-BE99-4A4A-8EB5-E2988EF09FF6}" presName="tile1text" presStyleLbl="node1" presStyleIdx="0" presStyleCnt="4">
        <dgm:presLayoutVars>
          <dgm:chMax val="0"/>
          <dgm:chPref val="0"/>
          <dgm:bulletEnabled val="1"/>
        </dgm:presLayoutVars>
      </dgm:prSet>
      <dgm:spPr/>
      <dgm:t>
        <a:bodyPr/>
        <a:lstStyle/>
        <a:p>
          <a:endParaRPr lang="en-US"/>
        </a:p>
      </dgm:t>
    </dgm:pt>
    <dgm:pt modelId="{FC52D5AA-E925-4E77-A9ED-FD3597781C9B}" type="pres">
      <dgm:prSet presAssocID="{4244F339-BE99-4A4A-8EB5-E2988EF09FF6}" presName="tile2" presStyleLbl="node1" presStyleIdx="1" presStyleCnt="4"/>
      <dgm:spPr/>
      <dgm:t>
        <a:bodyPr/>
        <a:lstStyle/>
        <a:p>
          <a:endParaRPr lang="en-US"/>
        </a:p>
      </dgm:t>
    </dgm:pt>
    <dgm:pt modelId="{3B571672-A63A-44A4-8F20-CA175836EB67}" type="pres">
      <dgm:prSet presAssocID="{4244F339-BE99-4A4A-8EB5-E2988EF09FF6}" presName="tile2text" presStyleLbl="node1" presStyleIdx="1" presStyleCnt="4">
        <dgm:presLayoutVars>
          <dgm:chMax val="0"/>
          <dgm:chPref val="0"/>
          <dgm:bulletEnabled val="1"/>
        </dgm:presLayoutVars>
      </dgm:prSet>
      <dgm:spPr/>
      <dgm:t>
        <a:bodyPr/>
        <a:lstStyle/>
        <a:p>
          <a:endParaRPr lang="en-US"/>
        </a:p>
      </dgm:t>
    </dgm:pt>
    <dgm:pt modelId="{4AF026A7-101C-400F-8809-1C6EBA819571}" type="pres">
      <dgm:prSet presAssocID="{4244F339-BE99-4A4A-8EB5-E2988EF09FF6}" presName="tile3" presStyleLbl="node1" presStyleIdx="2" presStyleCnt="4"/>
      <dgm:spPr/>
      <dgm:t>
        <a:bodyPr/>
        <a:lstStyle/>
        <a:p>
          <a:endParaRPr lang="en-US"/>
        </a:p>
      </dgm:t>
    </dgm:pt>
    <dgm:pt modelId="{02FCCD48-6DF3-4B63-A06B-605BBE74DB15}" type="pres">
      <dgm:prSet presAssocID="{4244F339-BE99-4A4A-8EB5-E2988EF09FF6}" presName="tile3text" presStyleLbl="node1" presStyleIdx="2" presStyleCnt="4">
        <dgm:presLayoutVars>
          <dgm:chMax val="0"/>
          <dgm:chPref val="0"/>
          <dgm:bulletEnabled val="1"/>
        </dgm:presLayoutVars>
      </dgm:prSet>
      <dgm:spPr/>
      <dgm:t>
        <a:bodyPr/>
        <a:lstStyle/>
        <a:p>
          <a:endParaRPr lang="en-US"/>
        </a:p>
      </dgm:t>
    </dgm:pt>
    <dgm:pt modelId="{AB262DC9-4EF1-475A-BCA1-A89E501F1704}" type="pres">
      <dgm:prSet presAssocID="{4244F339-BE99-4A4A-8EB5-E2988EF09FF6}" presName="tile4" presStyleLbl="node1" presStyleIdx="3" presStyleCnt="4"/>
      <dgm:spPr/>
      <dgm:t>
        <a:bodyPr/>
        <a:lstStyle/>
        <a:p>
          <a:endParaRPr lang="en-US"/>
        </a:p>
      </dgm:t>
    </dgm:pt>
    <dgm:pt modelId="{BF0D9DCA-18A4-4B54-8121-C9502537AC24}" type="pres">
      <dgm:prSet presAssocID="{4244F339-BE99-4A4A-8EB5-E2988EF09FF6}" presName="tile4text" presStyleLbl="node1" presStyleIdx="3" presStyleCnt="4">
        <dgm:presLayoutVars>
          <dgm:chMax val="0"/>
          <dgm:chPref val="0"/>
          <dgm:bulletEnabled val="1"/>
        </dgm:presLayoutVars>
      </dgm:prSet>
      <dgm:spPr/>
      <dgm:t>
        <a:bodyPr/>
        <a:lstStyle/>
        <a:p>
          <a:endParaRPr lang="en-US"/>
        </a:p>
      </dgm:t>
    </dgm:pt>
    <dgm:pt modelId="{C56974D3-BD2C-42C8-BB77-37CA81EC3C04}" type="pres">
      <dgm:prSet presAssocID="{4244F339-BE99-4A4A-8EB5-E2988EF09FF6}" presName="centerTile" presStyleLbl="fgShp" presStyleIdx="0" presStyleCnt="1">
        <dgm:presLayoutVars>
          <dgm:chMax val="0"/>
          <dgm:chPref val="0"/>
        </dgm:presLayoutVars>
      </dgm:prSet>
      <dgm:spPr/>
      <dgm:t>
        <a:bodyPr/>
        <a:lstStyle/>
        <a:p>
          <a:endParaRPr lang="en-US"/>
        </a:p>
      </dgm:t>
    </dgm:pt>
  </dgm:ptLst>
  <dgm:cxnLst>
    <dgm:cxn modelId="{6A2DD46A-0FC5-48F3-B5BC-D5767EF26E92}" type="presOf" srcId="{1AA554B9-83EE-45CE-B041-180D1824417B}" destId="{FC52D5AA-E925-4E77-A9ED-FD3597781C9B}" srcOrd="0" destOrd="0" presId="urn:microsoft.com/office/officeart/2005/8/layout/matrix1"/>
    <dgm:cxn modelId="{2FA5DDF9-FE53-4C00-91D1-79C7103CA001}" type="presOf" srcId="{3B494937-9341-4074-ADBE-93C5301D1FEC}" destId="{A56DC6F7-B9D3-4451-9BAD-E4DFFFAB7297}" srcOrd="0" destOrd="0" presId="urn:microsoft.com/office/officeart/2005/8/layout/matrix1"/>
    <dgm:cxn modelId="{0E27A92A-7B06-4EF1-A5AD-7D0C89EEE8FE}" srcId="{4244F339-BE99-4A4A-8EB5-E2988EF09FF6}" destId="{FCC6EED1-661B-4663-9169-46F76C0E0C4A}" srcOrd="0" destOrd="0" parTransId="{30055F23-C05C-490B-9D05-2054E9E158FF}" sibTransId="{18959E15-D4EB-4AB9-AADD-F090B352B625}"/>
    <dgm:cxn modelId="{51CD384E-4A8B-43EB-AA4A-43F8F097F88E}" type="presOf" srcId="{4244F339-BE99-4A4A-8EB5-E2988EF09FF6}" destId="{F4EDDD72-3754-4AB2-BF0C-F66ABD32B514}" srcOrd="0" destOrd="0" presId="urn:microsoft.com/office/officeart/2005/8/layout/matrix1"/>
    <dgm:cxn modelId="{0AAB6C3A-B369-4B8E-AEC4-5DAF805D62A8}" type="presOf" srcId="{3E342621-A968-4DAC-A01B-830D5DE8E847}" destId="{02FCCD48-6DF3-4B63-A06B-605BBE74DB15}" srcOrd="1" destOrd="0" presId="urn:microsoft.com/office/officeart/2005/8/layout/matrix1"/>
    <dgm:cxn modelId="{F4046AE7-5062-4A08-BFFD-2F8EA4C1489E}" srcId="{FCC6EED1-661B-4663-9169-46F76C0E0C4A}" destId="{1AA554B9-83EE-45CE-B041-180D1824417B}" srcOrd="1" destOrd="0" parTransId="{53893B85-A82E-4B62-871B-28FBA186D034}" sibTransId="{C3043F2A-C341-4C92-8ED7-59C8849B6715}"/>
    <dgm:cxn modelId="{61BF3330-3C59-4776-A659-EF99E897C4A3}" type="presOf" srcId="{3E342621-A968-4DAC-A01B-830D5DE8E847}" destId="{4AF026A7-101C-400F-8809-1C6EBA819571}" srcOrd="0" destOrd="0" presId="urn:microsoft.com/office/officeart/2005/8/layout/matrix1"/>
    <dgm:cxn modelId="{61DEF409-C22B-41E4-A368-4F87073D0E41}" srcId="{FCC6EED1-661B-4663-9169-46F76C0E0C4A}" destId="{3E342621-A968-4DAC-A01B-830D5DE8E847}" srcOrd="2" destOrd="0" parTransId="{7B3D16ED-8BB2-4214-B7F2-834A4CF71AE5}" sibTransId="{9B3F1E9C-0F26-426B-92D6-4EDA6C94A12C}"/>
    <dgm:cxn modelId="{E90583EE-4494-4500-89A3-0B113AB8F618}" type="presOf" srcId="{D6671103-8BCE-452E-B549-3F2EDB7B2CDB}" destId="{BF0D9DCA-18A4-4B54-8121-C9502537AC24}" srcOrd="1" destOrd="0" presId="urn:microsoft.com/office/officeart/2005/8/layout/matrix1"/>
    <dgm:cxn modelId="{57B6111B-020D-4F39-A364-B24B909E3541}" srcId="{FCC6EED1-661B-4663-9169-46F76C0E0C4A}" destId="{D6671103-8BCE-452E-B549-3F2EDB7B2CDB}" srcOrd="3" destOrd="0" parTransId="{EB55ABE2-4EC1-4F30-8ADF-E3B1E7DB96AB}" sibTransId="{9586FA5F-FD92-483E-8F23-51DAD4F9B717}"/>
    <dgm:cxn modelId="{67CBA69B-6860-4787-A28E-3EF1DE04F813}" srcId="{FCC6EED1-661B-4663-9169-46F76C0E0C4A}" destId="{3B494937-9341-4074-ADBE-93C5301D1FEC}" srcOrd="0" destOrd="0" parTransId="{85EFC384-4099-4C12-B9A5-69BAA0F608BE}" sibTransId="{441820A7-595F-40EF-BE20-4FB4CE7805F0}"/>
    <dgm:cxn modelId="{CBE190BA-993D-4E51-8B79-8209A0E92521}" type="presOf" srcId="{FCC6EED1-661B-4663-9169-46F76C0E0C4A}" destId="{C56974D3-BD2C-42C8-BB77-37CA81EC3C04}" srcOrd="0" destOrd="0" presId="urn:microsoft.com/office/officeart/2005/8/layout/matrix1"/>
    <dgm:cxn modelId="{20EAC966-2711-4B09-91B4-AB2A08E1DFE8}" type="presOf" srcId="{D6671103-8BCE-452E-B549-3F2EDB7B2CDB}" destId="{AB262DC9-4EF1-475A-BCA1-A89E501F1704}" srcOrd="0" destOrd="0" presId="urn:microsoft.com/office/officeart/2005/8/layout/matrix1"/>
    <dgm:cxn modelId="{5B59874F-7CB6-4836-9E45-EF42939D5120}" type="presOf" srcId="{3B494937-9341-4074-ADBE-93C5301D1FEC}" destId="{025FC57B-D195-4116-8A42-6FE22E9C0855}" srcOrd="1" destOrd="0" presId="urn:microsoft.com/office/officeart/2005/8/layout/matrix1"/>
    <dgm:cxn modelId="{7F7110F9-D233-4877-B516-836BF5DCBF53}" type="presOf" srcId="{1AA554B9-83EE-45CE-B041-180D1824417B}" destId="{3B571672-A63A-44A4-8F20-CA175836EB67}" srcOrd="1" destOrd="0" presId="urn:microsoft.com/office/officeart/2005/8/layout/matrix1"/>
    <dgm:cxn modelId="{C644A9B9-BC5D-44C9-861F-EE5A6688DBC2}" type="presParOf" srcId="{F4EDDD72-3754-4AB2-BF0C-F66ABD32B514}" destId="{A19313DF-39F4-427F-BBED-8B2E8D977683}" srcOrd="0" destOrd="0" presId="urn:microsoft.com/office/officeart/2005/8/layout/matrix1"/>
    <dgm:cxn modelId="{3B5B408A-7A38-4F0F-8E42-0E4A8D2227FD}" type="presParOf" srcId="{A19313DF-39F4-427F-BBED-8B2E8D977683}" destId="{A56DC6F7-B9D3-4451-9BAD-E4DFFFAB7297}" srcOrd="0" destOrd="0" presId="urn:microsoft.com/office/officeart/2005/8/layout/matrix1"/>
    <dgm:cxn modelId="{6FD69276-AEDE-4843-B647-8086A27B25C8}" type="presParOf" srcId="{A19313DF-39F4-427F-BBED-8B2E8D977683}" destId="{025FC57B-D195-4116-8A42-6FE22E9C0855}" srcOrd="1" destOrd="0" presId="urn:microsoft.com/office/officeart/2005/8/layout/matrix1"/>
    <dgm:cxn modelId="{C122E1CE-1C0D-49CD-B83D-CB1E65B9FE30}" type="presParOf" srcId="{A19313DF-39F4-427F-BBED-8B2E8D977683}" destId="{FC52D5AA-E925-4E77-A9ED-FD3597781C9B}" srcOrd="2" destOrd="0" presId="urn:microsoft.com/office/officeart/2005/8/layout/matrix1"/>
    <dgm:cxn modelId="{DCAD4ACF-7935-4394-8D8E-F3DBE65E7935}" type="presParOf" srcId="{A19313DF-39F4-427F-BBED-8B2E8D977683}" destId="{3B571672-A63A-44A4-8F20-CA175836EB67}" srcOrd="3" destOrd="0" presId="urn:microsoft.com/office/officeart/2005/8/layout/matrix1"/>
    <dgm:cxn modelId="{BE4005E7-B8B4-4C69-91AB-DB81DAE8BDCF}" type="presParOf" srcId="{A19313DF-39F4-427F-BBED-8B2E8D977683}" destId="{4AF026A7-101C-400F-8809-1C6EBA819571}" srcOrd="4" destOrd="0" presId="urn:microsoft.com/office/officeart/2005/8/layout/matrix1"/>
    <dgm:cxn modelId="{36F541CD-2E27-406A-96EF-3EC3421A2DC8}" type="presParOf" srcId="{A19313DF-39F4-427F-BBED-8B2E8D977683}" destId="{02FCCD48-6DF3-4B63-A06B-605BBE74DB15}" srcOrd="5" destOrd="0" presId="urn:microsoft.com/office/officeart/2005/8/layout/matrix1"/>
    <dgm:cxn modelId="{55880D88-0EAC-4AB7-9F45-46C87BE3357D}" type="presParOf" srcId="{A19313DF-39F4-427F-BBED-8B2E8D977683}" destId="{AB262DC9-4EF1-475A-BCA1-A89E501F1704}" srcOrd="6" destOrd="0" presId="urn:microsoft.com/office/officeart/2005/8/layout/matrix1"/>
    <dgm:cxn modelId="{7AED16F4-470E-43E4-8225-76C24405C10E}" type="presParOf" srcId="{A19313DF-39F4-427F-BBED-8B2E8D977683}" destId="{BF0D9DCA-18A4-4B54-8121-C9502537AC24}" srcOrd="7" destOrd="0" presId="urn:microsoft.com/office/officeart/2005/8/layout/matrix1"/>
    <dgm:cxn modelId="{23BE1A3A-C655-43AF-AB6E-586F714F28FA}" type="presParOf" srcId="{F4EDDD72-3754-4AB2-BF0C-F66ABD32B514}" destId="{C56974D3-BD2C-42C8-BB77-37CA81EC3C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44F339-BE99-4A4A-8EB5-E2988EF09FF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CC6EED1-661B-4663-9169-46F76C0E0C4A}">
      <dgm:prSet phldrT="[Text]"/>
      <dgm:spPr/>
      <dgm:t>
        <a:bodyPr/>
        <a:lstStyle/>
        <a:p>
          <a:r>
            <a:rPr lang="en-US" dirty="0" smtClean="0"/>
            <a:t>Program Outcomes</a:t>
          </a:r>
          <a:endParaRPr lang="en-US" dirty="0"/>
        </a:p>
      </dgm:t>
    </dgm:pt>
    <dgm:pt modelId="{30055F23-C05C-490B-9D05-2054E9E158FF}" type="parTrans" cxnId="{0E27A92A-7B06-4EF1-A5AD-7D0C89EEE8FE}">
      <dgm:prSet/>
      <dgm:spPr/>
      <dgm:t>
        <a:bodyPr/>
        <a:lstStyle/>
        <a:p>
          <a:endParaRPr lang="en-US"/>
        </a:p>
      </dgm:t>
    </dgm:pt>
    <dgm:pt modelId="{18959E15-D4EB-4AB9-AADD-F090B352B625}" type="sibTrans" cxnId="{0E27A92A-7B06-4EF1-A5AD-7D0C89EEE8FE}">
      <dgm:prSet/>
      <dgm:spPr/>
      <dgm:t>
        <a:bodyPr/>
        <a:lstStyle/>
        <a:p>
          <a:endParaRPr lang="en-US"/>
        </a:p>
      </dgm:t>
    </dgm:pt>
    <dgm:pt modelId="{3B494937-9341-4074-ADBE-93C5301D1FEC}">
      <dgm:prSet phldrT="[Text]"/>
      <dgm:spPr/>
      <dgm:t>
        <a:bodyPr/>
        <a:lstStyle/>
        <a:p>
          <a:endParaRPr lang="en-US" dirty="0">
            <a:solidFill>
              <a:schemeClr val="bg1"/>
            </a:solidFill>
          </a:endParaRPr>
        </a:p>
      </dgm:t>
    </dgm:pt>
    <dgm:pt modelId="{85EFC384-4099-4C12-B9A5-69BAA0F608BE}" type="parTrans" cxnId="{67CBA69B-6860-4787-A28E-3EF1DE04F813}">
      <dgm:prSet/>
      <dgm:spPr/>
      <dgm:t>
        <a:bodyPr/>
        <a:lstStyle/>
        <a:p>
          <a:endParaRPr lang="en-US"/>
        </a:p>
      </dgm:t>
    </dgm:pt>
    <dgm:pt modelId="{441820A7-595F-40EF-BE20-4FB4CE7805F0}" type="sibTrans" cxnId="{67CBA69B-6860-4787-A28E-3EF1DE04F813}">
      <dgm:prSet/>
      <dgm:spPr/>
      <dgm:t>
        <a:bodyPr/>
        <a:lstStyle/>
        <a:p>
          <a:endParaRPr lang="en-US"/>
        </a:p>
      </dgm:t>
    </dgm:pt>
    <dgm:pt modelId="{1AA554B9-83EE-45CE-B041-180D1824417B}">
      <dgm:prSet phldrT="[Text]"/>
      <dgm:spPr/>
      <dgm:t>
        <a:bodyPr/>
        <a:lstStyle/>
        <a:p>
          <a:endParaRPr lang="en-US" dirty="0"/>
        </a:p>
      </dgm:t>
    </dgm:pt>
    <dgm:pt modelId="{53893B85-A82E-4B62-871B-28FBA186D034}" type="parTrans" cxnId="{F4046AE7-5062-4A08-BFFD-2F8EA4C1489E}">
      <dgm:prSet/>
      <dgm:spPr/>
      <dgm:t>
        <a:bodyPr/>
        <a:lstStyle/>
        <a:p>
          <a:endParaRPr lang="en-US"/>
        </a:p>
      </dgm:t>
    </dgm:pt>
    <dgm:pt modelId="{C3043F2A-C341-4C92-8ED7-59C8849B6715}" type="sibTrans" cxnId="{F4046AE7-5062-4A08-BFFD-2F8EA4C1489E}">
      <dgm:prSet/>
      <dgm:spPr/>
      <dgm:t>
        <a:bodyPr/>
        <a:lstStyle/>
        <a:p>
          <a:endParaRPr lang="en-US"/>
        </a:p>
      </dgm:t>
    </dgm:pt>
    <dgm:pt modelId="{3E342621-A968-4DAC-A01B-830D5DE8E847}">
      <dgm:prSet phldrT="[Text]"/>
      <dgm:spPr/>
      <dgm:t>
        <a:bodyPr/>
        <a:lstStyle/>
        <a:p>
          <a:endParaRPr lang="en-US" dirty="0"/>
        </a:p>
      </dgm:t>
    </dgm:pt>
    <dgm:pt modelId="{7B3D16ED-8BB2-4214-B7F2-834A4CF71AE5}" type="parTrans" cxnId="{61DEF409-C22B-41E4-A368-4F87073D0E41}">
      <dgm:prSet/>
      <dgm:spPr/>
      <dgm:t>
        <a:bodyPr/>
        <a:lstStyle/>
        <a:p>
          <a:endParaRPr lang="en-US"/>
        </a:p>
      </dgm:t>
    </dgm:pt>
    <dgm:pt modelId="{9B3F1E9C-0F26-426B-92D6-4EDA6C94A12C}" type="sibTrans" cxnId="{61DEF409-C22B-41E4-A368-4F87073D0E41}">
      <dgm:prSet/>
      <dgm:spPr/>
      <dgm:t>
        <a:bodyPr/>
        <a:lstStyle/>
        <a:p>
          <a:endParaRPr lang="en-US"/>
        </a:p>
      </dgm:t>
    </dgm:pt>
    <dgm:pt modelId="{D6671103-8BCE-452E-B549-3F2EDB7B2CDB}">
      <dgm:prSet phldrT="[Text]"/>
      <dgm:spPr/>
      <dgm:t>
        <a:bodyPr/>
        <a:lstStyle/>
        <a:p>
          <a:endParaRPr lang="en-US" dirty="0"/>
        </a:p>
      </dgm:t>
    </dgm:pt>
    <dgm:pt modelId="{EB55ABE2-4EC1-4F30-8ADF-E3B1E7DB96AB}" type="parTrans" cxnId="{57B6111B-020D-4F39-A364-B24B909E3541}">
      <dgm:prSet/>
      <dgm:spPr/>
      <dgm:t>
        <a:bodyPr/>
        <a:lstStyle/>
        <a:p>
          <a:endParaRPr lang="en-US"/>
        </a:p>
      </dgm:t>
    </dgm:pt>
    <dgm:pt modelId="{9586FA5F-FD92-483E-8F23-51DAD4F9B717}" type="sibTrans" cxnId="{57B6111B-020D-4F39-A364-B24B909E3541}">
      <dgm:prSet/>
      <dgm:spPr/>
      <dgm:t>
        <a:bodyPr/>
        <a:lstStyle/>
        <a:p>
          <a:endParaRPr lang="en-US"/>
        </a:p>
      </dgm:t>
    </dgm:pt>
    <dgm:pt modelId="{F4EDDD72-3754-4AB2-BF0C-F66ABD32B514}" type="pres">
      <dgm:prSet presAssocID="{4244F339-BE99-4A4A-8EB5-E2988EF09FF6}" presName="diagram" presStyleCnt="0">
        <dgm:presLayoutVars>
          <dgm:chMax val="1"/>
          <dgm:dir/>
          <dgm:animLvl val="ctr"/>
          <dgm:resizeHandles val="exact"/>
        </dgm:presLayoutVars>
      </dgm:prSet>
      <dgm:spPr/>
      <dgm:t>
        <a:bodyPr/>
        <a:lstStyle/>
        <a:p>
          <a:endParaRPr lang="en-US"/>
        </a:p>
      </dgm:t>
    </dgm:pt>
    <dgm:pt modelId="{A19313DF-39F4-427F-BBED-8B2E8D977683}" type="pres">
      <dgm:prSet presAssocID="{4244F339-BE99-4A4A-8EB5-E2988EF09FF6}" presName="matrix" presStyleCnt="0"/>
      <dgm:spPr/>
    </dgm:pt>
    <dgm:pt modelId="{A56DC6F7-B9D3-4451-9BAD-E4DFFFAB7297}" type="pres">
      <dgm:prSet presAssocID="{4244F339-BE99-4A4A-8EB5-E2988EF09FF6}" presName="tile1" presStyleLbl="node1" presStyleIdx="0" presStyleCnt="4"/>
      <dgm:spPr/>
      <dgm:t>
        <a:bodyPr/>
        <a:lstStyle/>
        <a:p>
          <a:endParaRPr lang="en-US"/>
        </a:p>
      </dgm:t>
    </dgm:pt>
    <dgm:pt modelId="{025FC57B-D195-4116-8A42-6FE22E9C0855}" type="pres">
      <dgm:prSet presAssocID="{4244F339-BE99-4A4A-8EB5-E2988EF09FF6}" presName="tile1text" presStyleLbl="node1" presStyleIdx="0" presStyleCnt="4">
        <dgm:presLayoutVars>
          <dgm:chMax val="0"/>
          <dgm:chPref val="0"/>
          <dgm:bulletEnabled val="1"/>
        </dgm:presLayoutVars>
      </dgm:prSet>
      <dgm:spPr/>
      <dgm:t>
        <a:bodyPr/>
        <a:lstStyle/>
        <a:p>
          <a:endParaRPr lang="en-US"/>
        </a:p>
      </dgm:t>
    </dgm:pt>
    <dgm:pt modelId="{FC52D5AA-E925-4E77-A9ED-FD3597781C9B}" type="pres">
      <dgm:prSet presAssocID="{4244F339-BE99-4A4A-8EB5-E2988EF09FF6}" presName="tile2" presStyleLbl="node1" presStyleIdx="1" presStyleCnt="4"/>
      <dgm:spPr/>
      <dgm:t>
        <a:bodyPr/>
        <a:lstStyle/>
        <a:p>
          <a:endParaRPr lang="en-US"/>
        </a:p>
      </dgm:t>
    </dgm:pt>
    <dgm:pt modelId="{3B571672-A63A-44A4-8F20-CA175836EB67}" type="pres">
      <dgm:prSet presAssocID="{4244F339-BE99-4A4A-8EB5-E2988EF09FF6}" presName="tile2text" presStyleLbl="node1" presStyleIdx="1" presStyleCnt="4">
        <dgm:presLayoutVars>
          <dgm:chMax val="0"/>
          <dgm:chPref val="0"/>
          <dgm:bulletEnabled val="1"/>
        </dgm:presLayoutVars>
      </dgm:prSet>
      <dgm:spPr/>
      <dgm:t>
        <a:bodyPr/>
        <a:lstStyle/>
        <a:p>
          <a:endParaRPr lang="en-US"/>
        </a:p>
      </dgm:t>
    </dgm:pt>
    <dgm:pt modelId="{4AF026A7-101C-400F-8809-1C6EBA819571}" type="pres">
      <dgm:prSet presAssocID="{4244F339-BE99-4A4A-8EB5-E2988EF09FF6}" presName="tile3" presStyleLbl="node1" presStyleIdx="2" presStyleCnt="4"/>
      <dgm:spPr/>
      <dgm:t>
        <a:bodyPr/>
        <a:lstStyle/>
        <a:p>
          <a:endParaRPr lang="en-US"/>
        </a:p>
      </dgm:t>
    </dgm:pt>
    <dgm:pt modelId="{02FCCD48-6DF3-4B63-A06B-605BBE74DB15}" type="pres">
      <dgm:prSet presAssocID="{4244F339-BE99-4A4A-8EB5-E2988EF09FF6}" presName="tile3text" presStyleLbl="node1" presStyleIdx="2" presStyleCnt="4">
        <dgm:presLayoutVars>
          <dgm:chMax val="0"/>
          <dgm:chPref val="0"/>
          <dgm:bulletEnabled val="1"/>
        </dgm:presLayoutVars>
      </dgm:prSet>
      <dgm:spPr/>
      <dgm:t>
        <a:bodyPr/>
        <a:lstStyle/>
        <a:p>
          <a:endParaRPr lang="en-US"/>
        </a:p>
      </dgm:t>
    </dgm:pt>
    <dgm:pt modelId="{AB262DC9-4EF1-475A-BCA1-A89E501F1704}" type="pres">
      <dgm:prSet presAssocID="{4244F339-BE99-4A4A-8EB5-E2988EF09FF6}" presName="tile4" presStyleLbl="node1" presStyleIdx="3" presStyleCnt="4"/>
      <dgm:spPr/>
      <dgm:t>
        <a:bodyPr/>
        <a:lstStyle/>
        <a:p>
          <a:endParaRPr lang="en-US"/>
        </a:p>
      </dgm:t>
    </dgm:pt>
    <dgm:pt modelId="{BF0D9DCA-18A4-4B54-8121-C9502537AC24}" type="pres">
      <dgm:prSet presAssocID="{4244F339-BE99-4A4A-8EB5-E2988EF09FF6}" presName="tile4text" presStyleLbl="node1" presStyleIdx="3" presStyleCnt="4">
        <dgm:presLayoutVars>
          <dgm:chMax val="0"/>
          <dgm:chPref val="0"/>
          <dgm:bulletEnabled val="1"/>
        </dgm:presLayoutVars>
      </dgm:prSet>
      <dgm:spPr/>
      <dgm:t>
        <a:bodyPr/>
        <a:lstStyle/>
        <a:p>
          <a:endParaRPr lang="en-US"/>
        </a:p>
      </dgm:t>
    </dgm:pt>
    <dgm:pt modelId="{C56974D3-BD2C-42C8-BB77-37CA81EC3C04}" type="pres">
      <dgm:prSet presAssocID="{4244F339-BE99-4A4A-8EB5-E2988EF09FF6}" presName="centerTile" presStyleLbl="fgShp" presStyleIdx="0" presStyleCnt="1">
        <dgm:presLayoutVars>
          <dgm:chMax val="0"/>
          <dgm:chPref val="0"/>
        </dgm:presLayoutVars>
      </dgm:prSet>
      <dgm:spPr/>
      <dgm:t>
        <a:bodyPr/>
        <a:lstStyle/>
        <a:p>
          <a:endParaRPr lang="en-US"/>
        </a:p>
      </dgm:t>
    </dgm:pt>
  </dgm:ptLst>
  <dgm:cxnLst>
    <dgm:cxn modelId="{51B8F9F0-62C9-4C2E-BC14-EA05EF6A91C9}" type="presOf" srcId="{FCC6EED1-661B-4663-9169-46F76C0E0C4A}" destId="{C56974D3-BD2C-42C8-BB77-37CA81EC3C04}" srcOrd="0" destOrd="0" presId="urn:microsoft.com/office/officeart/2005/8/layout/matrix1"/>
    <dgm:cxn modelId="{765AC753-95F2-4F7C-9C61-9CB12987620D}" type="presOf" srcId="{D6671103-8BCE-452E-B549-3F2EDB7B2CDB}" destId="{BF0D9DCA-18A4-4B54-8121-C9502537AC24}" srcOrd="1" destOrd="0" presId="urn:microsoft.com/office/officeart/2005/8/layout/matrix1"/>
    <dgm:cxn modelId="{0E27A92A-7B06-4EF1-A5AD-7D0C89EEE8FE}" srcId="{4244F339-BE99-4A4A-8EB5-E2988EF09FF6}" destId="{FCC6EED1-661B-4663-9169-46F76C0E0C4A}" srcOrd="0" destOrd="0" parTransId="{30055F23-C05C-490B-9D05-2054E9E158FF}" sibTransId="{18959E15-D4EB-4AB9-AADD-F090B352B625}"/>
    <dgm:cxn modelId="{76EB35A7-654B-4B1F-A2F6-6E290FEA77F8}" type="presOf" srcId="{3B494937-9341-4074-ADBE-93C5301D1FEC}" destId="{A56DC6F7-B9D3-4451-9BAD-E4DFFFAB7297}" srcOrd="0" destOrd="0" presId="urn:microsoft.com/office/officeart/2005/8/layout/matrix1"/>
    <dgm:cxn modelId="{E676FCFF-A5F9-4336-B3C1-E174DFC8AE95}" type="presOf" srcId="{1AA554B9-83EE-45CE-B041-180D1824417B}" destId="{FC52D5AA-E925-4E77-A9ED-FD3597781C9B}" srcOrd="0" destOrd="0" presId="urn:microsoft.com/office/officeart/2005/8/layout/matrix1"/>
    <dgm:cxn modelId="{F4046AE7-5062-4A08-BFFD-2F8EA4C1489E}" srcId="{FCC6EED1-661B-4663-9169-46F76C0E0C4A}" destId="{1AA554B9-83EE-45CE-B041-180D1824417B}" srcOrd="1" destOrd="0" parTransId="{53893B85-A82E-4B62-871B-28FBA186D034}" sibTransId="{C3043F2A-C341-4C92-8ED7-59C8849B6715}"/>
    <dgm:cxn modelId="{61DEF409-C22B-41E4-A368-4F87073D0E41}" srcId="{FCC6EED1-661B-4663-9169-46F76C0E0C4A}" destId="{3E342621-A968-4DAC-A01B-830D5DE8E847}" srcOrd="2" destOrd="0" parTransId="{7B3D16ED-8BB2-4214-B7F2-834A4CF71AE5}" sibTransId="{9B3F1E9C-0F26-426B-92D6-4EDA6C94A12C}"/>
    <dgm:cxn modelId="{42902788-8C0B-49FA-B8E3-E4A5BB57C819}" type="presOf" srcId="{3E342621-A968-4DAC-A01B-830D5DE8E847}" destId="{02FCCD48-6DF3-4B63-A06B-605BBE74DB15}" srcOrd="1" destOrd="0" presId="urn:microsoft.com/office/officeart/2005/8/layout/matrix1"/>
    <dgm:cxn modelId="{57B6111B-020D-4F39-A364-B24B909E3541}" srcId="{FCC6EED1-661B-4663-9169-46F76C0E0C4A}" destId="{D6671103-8BCE-452E-B549-3F2EDB7B2CDB}" srcOrd="3" destOrd="0" parTransId="{EB55ABE2-4EC1-4F30-8ADF-E3B1E7DB96AB}" sibTransId="{9586FA5F-FD92-483E-8F23-51DAD4F9B717}"/>
    <dgm:cxn modelId="{67CBA69B-6860-4787-A28E-3EF1DE04F813}" srcId="{FCC6EED1-661B-4663-9169-46F76C0E0C4A}" destId="{3B494937-9341-4074-ADBE-93C5301D1FEC}" srcOrd="0" destOrd="0" parTransId="{85EFC384-4099-4C12-B9A5-69BAA0F608BE}" sibTransId="{441820A7-595F-40EF-BE20-4FB4CE7805F0}"/>
    <dgm:cxn modelId="{9EA0886B-B32E-4B11-BCB6-892680723CB8}" type="presOf" srcId="{4244F339-BE99-4A4A-8EB5-E2988EF09FF6}" destId="{F4EDDD72-3754-4AB2-BF0C-F66ABD32B514}" srcOrd="0" destOrd="0" presId="urn:microsoft.com/office/officeart/2005/8/layout/matrix1"/>
    <dgm:cxn modelId="{DE5B0FB7-AC8D-4346-AFD3-25318E8183B3}" type="presOf" srcId="{3E342621-A968-4DAC-A01B-830D5DE8E847}" destId="{4AF026A7-101C-400F-8809-1C6EBA819571}" srcOrd="0" destOrd="0" presId="urn:microsoft.com/office/officeart/2005/8/layout/matrix1"/>
    <dgm:cxn modelId="{39F6ACEA-9F99-4EA5-96DF-13E127C2C163}" type="presOf" srcId="{D6671103-8BCE-452E-B549-3F2EDB7B2CDB}" destId="{AB262DC9-4EF1-475A-BCA1-A89E501F1704}" srcOrd="0" destOrd="0" presId="urn:microsoft.com/office/officeart/2005/8/layout/matrix1"/>
    <dgm:cxn modelId="{9F3BA2BF-29FB-42C7-90D7-ACA309C1DA45}" type="presOf" srcId="{1AA554B9-83EE-45CE-B041-180D1824417B}" destId="{3B571672-A63A-44A4-8F20-CA175836EB67}" srcOrd="1" destOrd="0" presId="urn:microsoft.com/office/officeart/2005/8/layout/matrix1"/>
    <dgm:cxn modelId="{B33790F8-1FA2-4A9F-A976-EE81EEDDE1B4}" type="presOf" srcId="{3B494937-9341-4074-ADBE-93C5301D1FEC}" destId="{025FC57B-D195-4116-8A42-6FE22E9C0855}" srcOrd="1" destOrd="0" presId="urn:microsoft.com/office/officeart/2005/8/layout/matrix1"/>
    <dgm:cxn modelId="{BC3025DA-FF36-4C97-B542-E9759F89AA79}" type="presParOf" srcId="{F4EDDD72-3754-4AB2-BF0C-F66ABD32B514}" destId="{A19313DF-39F4-427F-BBED-8B2E8D977683}" srcOrd="0" destOrd="0" presId="urn:microsoft.com/office/officeart/2005/8/layout/matrix1"/>
    <dgm:cxn modelId="{3346D18A-7153-4771-9A1A-9462BB0D63E5}" type="presParOf" srcId="{A19313DF-39F4-427F-BBED-8B2E8D977683}" destId="{A56DC6F7-B9D3-4451-9BAD-E4DFFFAB7297}" srcOrd="0" destOrd="0" presId="urn:microsoft.com/office/officeart/2005/8/layout/matrix1"/>
    <dgm:cxn modelId="{47C9F185-8D4E-426A-8341-ECE239301C62}" type="presParOf" srcId="{A19313DF-39F4-427F-BBED-8B2E8D977683}" destId="{025FC57B-D195-4116-8A42-6FE22E9C0855}" srcOrd="1" destOrd="0" presId="urn:microsoft.com/office/officeart/2005/8/layout/matrix1"/>
    <dgm:cxn modelId="{46BD9EB4-9F3A-4A84-8118-2F7A64D84E4B}" type="presParOf" srcId="{A19313DF-39F4-427F-BBED-8B2E8D977683}" destId="{FC52D5AA-E925-4E77-A9ED-FD3597781C9B}" srcOrd="2" destOrd="0" presId="urn:microsoft.com/office/officeart/2005/8/layout/matrix1"/>
    <dgm:cxn modelId="{134EF88D-2D2E-4AA2-910F-67542A07EA2B}" type="presParOf" srcId="{A19313DF-39F4-427F-BBED-8B2E8D977683}" destId="{3B571672-A63A-44A4-8F20-CA175836EB67}" srcOrd="3" destOrd="0" presId="urn:microsoft.com/office/officeart/2005/8/layout/matrix1"/>
    <dgm:cxn modelId="{85D2DFB6-E4AB-48DF-B715-4EC7F3CF6E3C}" type="presParOf" srcId="{A19313DF-39F4-427F-BBED-8B2E8D977683}" destId="{4AF026A7-101C-400F-8809-1C6EBA819571}" srcOrd="4" destOrd="0" presId="urn:microsoft.com/office/officeart/2005/8/layout/matrix1"/>
    <dgm:cxn modelId="{D73F36FB-394B-4690-8890-F181A0489038}" type="presParOf" srcId="{A19313DF-39F4-427F-BBED-8B2E8D977683}" destId="{02FCCD48-6DF3-4B63-A06B-605BBE74DB15}" srcOrd="5" destOrd="0" presId="urn:microsoft.com/office/officeart/2005/8/layout/matrix1"/>
    <dgm:cxn modelId="{0DE2EB0E-87E2-42B8-8DA3-8DC79DE8A1E3}" type="presParOf" srcId="{A19313DF-39F4-427F-BBED-8B2E8D977683}" destId="{AB262DC9-4EF1-475A-BCA1-A89E501F1704}" srcOrd="6" destOrd="0" presId="urn:microsoft.com/office/officeart/2005/8/layout/matrix1"/>
    <dgm:cxn modelId="{125A958E-33DB-4CC8-9FA2-F943EBDEB9FA}" type="presParOf" srcId="{A19313DF-39F4-427F-BBED-8B2E8D977683}" destId="{BF0D9DCA-18A4-4B54-8121-C9502537AC24}" srcOrd="7" destOrd="0" presId="urn:microsoft.com/office/officeart/2005/8/layout/matrix1"/>
    <dgm:cxn modelId="{9EDA1EF5-BE2C-4684-BCC6-8DCB55668160}" type="presParOf" srcId="{F4EDDD72-3754-4AB2-BF0C-F66ABD32B514}" destId="{C56974D3-BD2C-42C8-BB77-37CA81EC3C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4F339-BE99-4A4A-8EB5-E2988EF09FF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CC6EED1-661B-4663-9169-46F76C0E0C4A}">
      <dgm:prSet phldrT="[Text]"/>
      <dgm:spPr/>
      <dgm:t>
        <a:bodyPr/>
        <a:lstStyle/>
        <a:p>
          <a:r>
            <a:rPr lang="en-US" dirty="0" smtClean="0"/>
            <a:t>Program Outcomes</a:t>
          </a:r>
          <a:endParaRPr lang="en-US" dirty="0"/>
        </a:p>
      </dgm:t>
    </dgm:pt>
    <dgm:pt modelId="{30055F23-C05C-490B-9D05-2054E9E158FF}" type="parTrans" cxnId="{0E27A92A-7B06-4EF1-A5AD-7D0C89EEE8FE}">
      <dgm:prSet/>
      <dgm:spPr/>
      <dgm:t>
        <a:bodyPr/>
        <a:lstStyle/>
        <a:p>
          <a:endParaRPr lang="en-US"/>
        </a:p>
      </dgm:t>
    </dgm:pt>
    <dgm:pt modelId="{18959E15-D4EB-4AB9-AADD-F090B352B625}" type="sibTrans" cxnId="{0E27A92A-7B06-4EF1-A5AD-7D0C89EEE8FE}">
      <dgm:prSet/>
      <dgm:spPr/>
      <dgm:t>
        <a:bodyPr/>
        <a:lstStyle/>
        <a:p>
          <a:endParaRPr lang="en-US"/>
        </a:p>
      </dgm:t>
    </dgm:pt>
    <dgm:pt modelId="{3B494937-9341-4074-ADBE-93C5301D1FEC}">
      <dgm:prSet phldrT="[Text]"/>
      <dgm:spPr/>
      <dgm:t>
        <a:bodyPr/>
        <a:lstStyle/>
        <a:p>
          <a:r>
            <a:rPr lang="en-US" dirty="0" smtClean="0">
              <a:solidFill>
                <a:schemeClr val="bg1"/>
              </a:solidFill>
            </a:rPr>
            <a:t>Connections between scholarship and practice</a:t>
          </a:r>
          <a:endParaRPr lang="en-US" dirty="0">
            <a:solidFill>
              <a:schemeClr val="bg1"/>
            </a:solidFill>
          </a:endParaRPr>
        </a:p>
      </dgm:t>
    </dgm:pt>
    <dgm:pt modelId="{85EFC384-4099-4C12-B9A5-69BAA0F608BE}" type="parTrans" cxnId="{67CBA69B-6860-4787-A28E-3EF1DE04F813}">
      <dgm:prSet/>
      <dgm:spPr/>
      <dgm:t>
        <a:bodyPr/>
        <a:lstStyle/>
        <a:p>
          <a:endParaRPr lang="en-US"/>
        </a:p>
      </dgm:t>
    </dgm:pt>
    <dgm:pt modelId="{441820A7-595F-40EF-BE20-4FB4CE7805F0}" type="sibTrans" cxnId="{67CBA69B-6860-4787-A28E-3EF1DE04F813}">
      <dgm:prSet/>
      <dgm:spPr/>
      <dgm:t>
        <a:bodyPr/>
        <a:lstStyle/>
        <a:p>
          <a:endParaRPr lang="en-US"/>
        </a:p>
      </dgm:t>
    </dgm:pt>
    <dgm:pt modelId="{F4EDDD72-3754-4AB2-BF0C-F66ABD32B514}" type="pres">
      <dgm:prSet presAssocID="{4244F339-BE99-4A4A-8EB5-E2988EF09FF6}" presName="diagram" presStyleCnt="0">
        <dgm:presLayoutVars>
          <dgm:chMax val="1"/>
          <dgm:dir/>
          <dgm:animLvl val="ctr"/>
          <dgm:resizeHandles val="exact"/>
        </dgm:presLayoutVars>
      </dgm:prSet>
      <dgm:spPr/>
      <dgm:t>
        <a:bodyPr/>
        <a:lstStyle/>
        <a:p>
          <a:endParaRPr lang="en-US"/>
        </a:p>
      </dgm:t>
    </dgm:pt>
    <dgm:pt modelId="{A19313DF-39F4-427F-BBED-8B2E8D977683}" type="pres">
      <dgm:prSet presAssocID="{4244F339-BE99-4A4A-8EB5-E2988EF09FF6}" presName="matrix" presStyleCnt="0"/>
      <dgm:spPr/>
    </dgm:pt>
    <dgm:pt modelId="{A56DC6F7-B9D3-4451-9BAD-E4DFFFAB7297}" type="pres">
      <dgm:prSet presAssocID="{4244F339-BE99-4A4A-8EB5-E2988EF09FF6}" presName="tile1" presStyleLbl="node1" presStyleIdx="0" presStyleCnt="4"/>
      <dgm:spPr/>
      <dgm:t>
        <a:bodyPr/>
        <a:lstStyle/>
        <a:p>
          <a:endParaRPr lang="en-US"/>
        </a:p>
      </dgm:t>
    </dgm:pt>
    <dgm:pt modelId="{025FC57B-D195-4116-8A42-6FE22E9C0855}" type="pres">
      <dgm:prSet presAssocID="{4244F339-BE99-4A4A-8EB5-E2988EF09FF6}" presName="tile1text" presStyleLbl="node1" presStyleIdx="0" presStyleCnt="4">
        <dgm:presLayoutVars>
          <dgm:chMax val="0"/>
          <dgm:chPref val="0"/>
          <dgm:bulletEnabled val="1"/>
        </dgm:presLayoutVars>
      </dgm:prSet>
      <dgm:spPr/>
      <dgm:t>
        <a:bodyPr/>
        <a:lstStyle/>
        <a:p>
          <a:endParaRPr lang="en-US"/>
        </a:p>
      </dgm:t>
    </dgm:pt>
    <dgm:pt modelId="{FC52D5AA-E925-4E77-A9ED-FD3597781C9B}" type="pres">
      <dgm:prSet presAssocID="{4244F339-BE99-4A4A-8EB5-E2988EF09FF6}" presName="tile2" presStyleLbl="node1" presStyleIdx="1" presStyleCnt="4"/>
      <dgm:spPr/>
      <dgm:t>
        <a:bodyPr/>
        <a:lstStyle/>
        <a:p>
          <a:endParaRPr lang="en-US"/>
        </a:p>
      </dgm:t>
    </dgm:pt>
    <dgm:pt modelId="{3B571672-A63A-44A4-8F20-CA175836EB67}" type="pres">
      <dgm:prSet presAssocID="{4244F339-BE99-4A4A-8EB5-E2988EF09FF6}" presName="tile2text" presStyleLbl="node1" presStyleIdx="1" presStyleCnt="4">
        <dgm:presLayoutVars>
          <dgm:chMax val="0"/>
          <dgm:chPref val="0"/>
          <dgm:bulletEnabled val="1"/>
        </dgm:presLayoutVars>
      </dgm:prSet>
      <dgm:spPr/>
      <dgm:t>
        <a:bodyPr/>
        <a:lstStyle/>
        <a:p>
          <a:endParaRPr lang="en-US"/>
        </a:p>
      </dgm:t>
    </dgm:pt>
    <dgm:pt modelId="{4AF026A7-101C-400F-8809-1C6EBA819571}" type="pres">
      <dgm:prSet presAssocID="{4244F339-BE99-4A4A-8EB5-E2988EF09FF6}" presName="tile3" presStyleLbl="node1" presStyleIdx="2" presStyleCnt="4"/>
      <dgm:spPr/>
      <dgm:t>
        <a:bodyPr/>
        <a:lstStyle/>
        <a:p>
          <a:endParaRPr lang="en-US"/>
        </a:p>
      </dgm:t>
    </dgm:pt>
    <dgm:pt modelId="{02FCCD48-6DF3-4B63-A06B-605BBE74DB15}" type="pres">
      <dgm:prSet presAssocID="{4244F339-BE99-4A4A-8EB5-E2988EF09FF6}" presName="tile3text" presStyleLbl="node1" presStyleIdx="2" presStyleCnt="4">
        <dgm:presLayoutVars>
          <dgm:chMax val="0"/>
          <dgm:chPref val="0"/>
          <dgm:bulletEnabled val="1"/>
        </dgm:presLayoutVars>
      </dgm:prSet>
      <dgm:spPr/>
      <dgm:t>
        <a:bodyPr/>
        <a:lstStyle/>
        <a:p>
          <a:endParaRPr lang="en-US"/>
        </a:p>
      </dgm:t>
    </dgm:pt>
    <dgm:pt modelId="{AB262DC9-4EF1-475A-BCA1-A89E501F1704}" type="pres">
      <dgm:prSet presAssocID="{4244F339-BE99-4A4A-8EB5-E2988EF09FF6}" presName="tile4" presStyleLbl="node1" presStyleIdx="3" presStyleCnt="4"/>
      <dgm:spPr/>
      <dgm:t>
        <a:bodyPr/>
        <a:lstStyle/>
        <a:p>
          <a:endParaRPr lang="en-US"/>
        </a:p>
      </dgm:t>
    </dgm:pt>
    <dgm:pt modelId="{BF0D9DCA-18A4-4B54-8121-C9502537AC24}" type="pres">
      <dgm:prSet presAssocID="{4244F339-BE99-4A4A-8EB5-E2988EF09FF6}" presName="tile4text" presStyleLbl="node1" presStyleIdx="3" presStyleCnt="4">
        <dgm:presLayoutVars>
          <dgm:chMax val="0"/>
          <dgm:chPref val="0"/>
          <dgm:bulletEnabled val="1"/>
        </dgm:presLayoutVars>
      </dgm:prSet>
      <dgm:spPr/>
      <dgm:t>
        <a:bodyPr/>
        <a:lstStyle/>
        <a:p>
          <a:endParaRPr lang="en-US"/>
        </a:p>
      </dgm:t>
    </dgm:pt>
    <dgm:pt modelId="{C56974D3-BD2C-42C8-BB77-37CA81EC3C04}" type="pres">
      <dgm:prSet presAssocID="{4244F339-BE99-4A4A-8EB5-E2988EF09FF6}" presName="centerTile" presStyleLbl="fgShp" presStyleIdx="0" presStyleCnt="1">
        <dgm:presLayoutVars>
          <dgm:chMax val="0"/>
          <dgm:chPref val="0"/>
        </dgm:presLayoutVars>
      </dgm:prSet>
      <dgm:spPr/>
      <dgm:t>
        <a:bodyPr/>
        <a:lstStyle/>
        <a:p>
          <a:endParaRPr lang="en-US"/>
        </a:p>
      </dgm:t>
    </dgm:pt>
  </dgm:ptLst>
  <dgm:cxnLst>
    <dgm:cxn modelId="{B3EB955A-12F9-4956-A36D-BCE1A4A89ABB}" type="presOf" srcId="{3B494937-9341-4074-ADBE-93C5301D1FEC}" destId="{A56DC6F7-B9D3-4451-9BAD-E4DFFFAB7297}" srcOrd="0" destOrd="0" presId="urn:microsoft.com/office/officeart/2005/8/layout/matrix1"/>
    <dgm:cxn modelId="{AE196BF5-5D6E-453C-B930-670E13B4969E}" type="presOf" srcId="{FCC6EED1-661B-4663-9169-46F76C0E0C4A}" destId="{C56974D3-BD2C-42C8-BB77-37CA81EC3C04}" srcOrd="0" destOrd="0" presId="urn:microsoft.com/office/officeart/2005/8/layout/matrix1"/>
    <dgm:cxn modelId="{0E27A92A-7B06-4EF1-A5AD-7D0C89EEE8FE}" srcId="{4244F339-BE99-4A4A-8EB5-E2988EF09FF6}" destId="{FCC6EED1-661B-4663-9169-46F76C0E0C4A}" srcOrd="0" destOrd="0" parTransId="{30055F23-C05C-490B-9D05-2054E9E158FF}" sibTransId="{18959E15-D4EB-4AB9-AADD-F090B352B625}"/>
    <dgm:cxn modelId="{FFB68C74-E067-4D9E-982E-E31089E79E0A}" type="presOf" srcId="{4244F339-BE99-4A4A-8EB5-E2988EF09FF6}" destId="{F4EDDD72-3754-4AB2-BF0C-F66ABD32B514}" srcOrd="0" destOrd="0" presId="urn:microsoft.com/office/officeart/2005/8/layout/matrix1"/>
    <dgm:cxn modelId="{67CBA69B-6860-4787-A28E-3EF1DE04F813}" srcId="{FCC6EED1-661B-4663-9169-46F76C0E0C4A}" destId="{3B494937-9341-4074-ADBE-93C5301D1FEC}" srcOrd="0" destOrd="0" parTransId="{85EFC384-4099-4C12-B9A5-69BAA0F608BE}" sibTransId="{441820A7-595F-40EF-BE20-4FB4CE7805F0}"/>
    <dgm:cxn modelId="{E6E4DC6C-7A8A-4DF5-8E43-76473E443245}" type="presOf" srcId="{3B494937-9341-4074-ADBE-93C5301D1FEC}" destId="{025FC57B-D195-4116-8A42-6FE22E9C0855}" srcOrd="1" destOrd="0" presId="urn:microsoft.com/office/officeart/2005/8/layout/matrix1"/>
    <dgm:cxn modelId="{06017CE0-4A8E-444A-8304-9C57F13DBC98}" type="presParOf" srcId="{F4EDDD72-3754-4AB2-BF0C-F66ABD32B514}" destId="{A19313DF-39F4-427F-BBED-8B2E8D977683}" srcOrd="0" destOrd="0" presId="urn:microsoft.com/office/officeart/2005/8/layout/matrix1"/>
    <dgm:cxn modelId="{0B3D5947-BA2A-4315-AD9A-77BCD7D4CE6D}" type="presParOf" srcId="{A19313DF-39F4-427F-BBED-8B2E8D977683}" destId="{A56DC6F7-B9D3-4451-9BAD-E4DFFFAB7297}" srcOrd="0" destOrd="0" presId="urn:microsoft.com/office/officeart/2005/8/layout/matrix1"/>
    <dgm:cxn modelId="{CE176224-37F0-403A-93D8-A43087C2A8F7}" type="presParOf" srcId="{A19313DF-39F4-427F-BBED-8B2E8D977683}" destId="{025FC57B-D195-4116-8A42-6FE22E9C0855}" srcOrd="1" destOrd="0" presId="urn:microsoft.com/office/officeart/2005/8/layout/matrix1"/>
    <dgm:cxn modelId="{C93513CD-10BF-4201-A9B5-F5A4501AA4E6}" type="presParOf" srcId="{A19313DF-39F4-427F-BBED-8B2E8D977683}" destId="{FC52D5AA-E925-4E77-A9ED-FD3597781C9B}" srcOrd="2" destOrd="0" presId="urn:microsoft.com/office/officeart/2005/8/layout/matrix1"/>
    <dgm:cxn modelId="{173C8CB4-55F1-4564-8154-3359480291CA}" type="presParOf" srcId="{A19313DF-39F4-427F-BBED-8B2E8D977683}" destId="{3B571672-A63A-44A4-8F20-CA175836EB67}" srcOrd="3" destOrd="0" presId="urn:microsoft.com/office/officeart/2005/8/layout/matrix1"/>
    <dgm:cxn modelId="{04382BC6-10BE-418E-A3C1-6142C44C861E}" type="presParOf" srcId="{A19313DF-39F4-427F-BBED-8B2E8D977683}" destId="{4AF026A7-101C-400F-8809-1C6EBA819571}" srcOrd="4" destOrd="0" presId="urn:microsoft.com/office/officeart/2005/8/layout/matrix1"/>
    <dgm:cxn modelId="{1E811D11-FB3A-40B3-8033-66FF13CDA144}" type="presParOf" srcId="{A19313DF-39F4-427F-BBED-8B2E8D977683}" destId="{02FCCD48-6DF3-4B63-A06B-605BBE74DB15}" srcOrd="5" destOrd="0" presId="urn:microsoft.com/office/officeart/2005/8/layout/matrix1"/>
    <dgm:cxn modelId="{FE92AD26-B0E0-41BB-8741-C96A1ADB2947}" type="presParOf" srcId="{A19313DF-39F4-427F-BBED-8B2E8D977683}" destId="{AB262DC9-4EF1-475A-BCA1-A89E501F1704}" srcOrd="6" destOrd="0" presId="urn:microsoft.com/office/officeart/2005/8/layout/matrix1"/>
    <dgm:cxn modelId="{95303916-657B-435C-B850-760BC366FD76}" type="presParOf" srcId="{A19313DF-39F4-427F-BBED-8B2E8D977683}" destId="{BF0D9DCA-18A4-4B54-8121-C9502537AC24}" srcOrd="7" destOrd="0" presId="urn:microsoft.com/office/officeart/2005/8/layout/matrix1"/>
    <dgm:cxn modelId="{A58A449B-D34E-49FF-AF7A-AE65EA2972F8}" type="presParOf" srcId="{F4EDDD72-3754-4AB2-BF0C-F66ABD32B514}" destId="{C56974D3-BD2C-42C8-BB77-37CA81EC3C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44F339-BE99-4A4A-8EB5-E2988EF09FF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CC6EED1-661B-4663-9169-46F76C0E0C4A}">
      <dgm:prSet phldrT="[Text]"/>
      <dgm:spPr/>
      <dgm:t>
        <a:bodyPr/>
        <a:lstStyle/>
        <a:p>
          <a:r>
            <a:rPr lang="en-US" dirty="0" smtClean="0"/>
            <a:t>Program Outcomes</a:t>
          </a:r>
          <a:endParaRPr lang="en-US" dirty="0"/>
        </a:p>
      </dgm:t>
    </dgm:pt>
    <dgm:pt modelId="{30055F23-C05C-490B-9D05-2054E9E158FF}" type="parTrans" cxnId="{0E27A92A-7B06-4EF1-A5AD-7D0C89EEE8FE}">
      <dgm:prSet/>
      <dgm:spPr/>
      <dgm:t>
        <a:bodyPr/>
        <a:lstStyle/>
        <a:p>
          <a:endParaRPr lang="en-US"/>
        </a:p>
      </dgm:t>
    </dgm:pt>
    <dgm:pt modelId="{18959E15-D4EB-4AB9-AADD-F090B352B625}" type="sibTrans" cxnId="{0E27A92A-7B06-4EF1-A5AD-7D0C89EEE8FE}">
      <dgm:prSet/>
      <dgm:spPr/>
      <dgm:t>
        <a:bodyPr/>
        <a:lstStyle/>
        <a:p>
          <a:endParaRPr lang="en-US"/>
        </a:p>
      </dgm:t>
    </dgm:pt>
    <dgm:pt modelId="{3B494937-9341-4074-ADBE-93C5301D1FEC}">
      <dgm:prSet phldrT="[Text]"/>
      <dgm:spPr/>
      <dgm:t>
        <a:bodyPr/>
        <a:lstStyle/>
        <a:p>
          <a:endParaRPr lang="en-US" dirty="0">
            <a:solidFill>
              <a:schemeClr val="bg1"/>
            </a:solidFill>
          </a:endParaRPr>
        </a:p>
      </dgm:t>
    </dgm:pt>
    <dgm:pt modelId="{85EFC384-4099-4C12-B9A5-69BAA0F608BE}" type="parTrans" cxnId="{67CBA69B-6860-4787-A28E-3EF1DE04F813}">
      <dgm:prSet/>
      <dgm:spPr/>
      <dgm:t>
        <a:bodyPr/>
        <a:lstStyle/>
        <a:p>
          <a:endParaRPr lang="en-US"/>
        </a:p>
      </dgm:t>
    </dgm:pt>
    <dgm:pt modelId="{441820A7-595F-40EF-BE20-4FB4CE7805F0}" type="sibTrans" cxnId="{67CBA69B-6860-4787-A28E-3EF1DE04F813}">
      <dgm:prSet/>
      <dgm:spPr/>
      <dgm:t>
        <a:bodyPr/>
        <a:lstStyle/>
        <a:p>
          <a:endParaRPr lang="en-US"/>
        </a:p>
      </dgm:t>
    </dgm:pt>
    <dgm:pt modelId="{1AA554B9-83EE-45CE-B041-180D1824417B}">
      <dgm:prSet phldrT="[Text]"/>
      <dgm:spPr/>
      <dgm:t>
        <a:bodyPr/>
        <a:lstStyle/>
        <a:p>
          <a:r>
            <a:rPr lang="en-US" dirty="0" smtClean="0"/>
            <a:t>Strength of the joint work of the university and the field</a:t>
          </a:r>
          <a:endParaRPr lang="en-US" dirty="0"/>
        </a:p>
      </dgm:t>
    </dgm:pt>
    <dgm:pt modelId="{53893B85-A82E-4B62-871B-28FBA186D034}" type="parTrans" cxnId="{F4046AE7-5062-4A08-BFFD-2F8EA4C1489E}">
      <dgm:prSet/>
      <dgm:spPr/>
      <dgm:t>
        <a:bodyPr/>
        <a:lstStyle/>
        <a:p>
          <a:endParaRPr lang="en-US"/>
        </a:p>
      </dgm:t>
    </dgm:pt>
    <dgm:pt modelId="{C3043F2A-C341-4C92-8ED7-59C8849B6715}" type="sibTrans" cxnId="{F4046AE7-5062-4A08-BFFD-2F8EA4C1489E}">
      <dgm:prSet/>
      <dgm:spPr/>
      <dgm:t>
        <a:bodyPr/>
        <a:lstStyle/>
        <a:p>
          <a:endParaRPr lang="en-US"/>
        </a:p>
      </dgm:t>
    </dgm:pt>
    <dgm:pt modelId="{3E342621-A968-4DAC-A01B-830D5DE8E847}">
      <dgm:prSet phldrT="[Text]"/>
      <dgm:spPr/>
      <dgm:t>
        <a:bodyPr/>
        <a:lstStyle/>
        <a:p>
          <a:endParaRPr lang="en-US" dirty="0"/>
        </a:p>
      </dgm:t>
    </dgm:pt>
    <dgm:pt modelId="{7B3D16ED-8BB2-4214-B7F2-834A4CF71AE5}" type="parTrans" cxnId="{61DEF409-C22B-41E4-A368-4F87073D0E41}">
      <dgm:prSet/>
      <dgm:spPr/>
      <dgm:t>
        <a:bodyPr/>
        <a:lstStyle/>
        <a:p>
          <a:endParaRPr lang="en-US"/>
        </a:p>
      </dgm:t>
    </dgm:pt>
    <dgm:pt modelId="{9B3F1E9C-0F26-426B-92D6-4EDA6C94A12C}" type="sibTrans" cxnId="{61DEF409-C22B-41E4-A368-4F87073D0E41}">
      <dgm:prSet/>
      <dgm:spPr/>
      <dgm:t>
        <a:bodyPr/>
        <a:lstStyle/>
        <a:p>
          <a:endParaRPr lang="en-US"/>
        </a:p>
      </dgm:t>
    </dgm:pt>
    <dgm:pt modelId="{D6671103-8BCE-452E-B549-3F2EDB7B2CDB}">
      <dgm:prSet phldrT="[Text]"/>
      <dgm:spPr/>
      <dgm:t>
        <a:bodyPr/>
        <a:lstStyle/>
        <a:p>
          <a:endParaRPr lang="en-US" dirty="0"/>
        </a:p>
      </dgm:t>
    </dgm:pt>
    <dgm:pt modelId="{EB55ABE2-4EC1-4F30-8ADF-E3B1E7DB96AB}" type="parTrans" cxnId="{57B6111B-020D-4F39-A364-B24B909E3541}">
      <dgm:prSet/>
      <dgm:spPr/>
      <dgm:t>
        <a:bodyPr/>
        <a:lstStyle/>
        <a:p>
          <a:endParaRPr lang="en-US"/>
        </a:p>
      </dgm:t>
    </dgm:pt>
    <dgm:pt modelId="{9586FA5F-FD92-483E-8F23-51DAD4F9B717}" type="sibTrans" cxnId="{57B6111B-020D-4F39-A364-B24B909E3541}">
      <dgm:prSet/>
      <dgm:spPr/>
      <dgm:t>
        <a:bodyPr/>
        <a:lstStyle/>
        <a:p>
          <a:endParaRPr lang="en-US"/>
        </a:p>
      </dgm:t>
    </dgm:pt>
    <dgm:pt modelId="{F4EDDD72-3754-4AB2-BF0C-F66ABD32B514}" type="pres">
      <dgm:prSet presAssocID="{4244F339-BE99-4A4A-8EB5-E2988EF09FF6}" presName="diagram" presStyleCnt="0">
        <dgm:presLayoutVars>
          <dgm:chMax val="1"/>
          <dgm:dir/>
          <dgm:animLvl val="ctr"/>
          <dgm:resizeHandles val="exact"/>
        </dgm:presLayoutVars>
      </dgm:prSet>
      <dgm:spPr/>
      <dgm:t>
        <a:bodyPr/>
        <a:lstStyle/>
        <a:p>
          <a:endParaRPr lang="en-US"/>
        </a:p>
      </dgm:t>
    </dgm:pt>
    <dgm:pt modelId="{A19313DF-39F4-427F-BBED-8B2E8D977683}" type="pres">
      <dgm:prSet presAssocID="{4244F339-BE99-4A4A-8EB5-E2988EF09FF6}" presName="matrix" presStyleCnt="0"/>
      <dgm:spPr/>
    </dgm:pt>
    <dgm:pt modelId="{A56DC6F7-B9D3-4451-9BAD-E4DFFFAB7297}" type="pres">
      <dgm:prSet presAssocID="{4244F339-BE99-4A4A-8EB5-E2988EF09FF6}" presName="tile1" presStyleLbl="node1" presStyleIdx="0" presStyleCnt="4"/>
      <dgm:spPr/>
      <dgm:t>
        <a:bodyPr/>
        <a:lstStyle/>
        <a:p>
          <a:endParaRPr lang="en-US"/>
        </a:p>
      </dgm:t>
    </dgm:pt>
    <dgm:pt modelId="{025FC57B-D195-4116-8A42-6FE22E9C0855}" type="pres">
      <dgm:prSet presAssocID="{4244F339-BE99-4A4A-8EB5-E2988EF09FF6}" presName="tile1text" presStyleLbl="node1" presStyleIdx="0" presStyleCnt="4">
        <dgm:presLayoutVars>
          <dgm:chMax val="0"/>
          <dgm:chPref val="0"/>
          <dgm:bulletEnabled val="1"/>
        </dgm:presLayoutVars>
      </dgm:prSet>
      <dgm:spPr/>
      <dgm:t>
        <a:bodyPr/>
        <a:lstStyle/>
        <a:p>
          <a:endParaRPr lang="en-US"/>
        </a:p>
      </dgm:t>
    </dgm:pt>
    <dgm:pt modelId="{FC52D5AA-E925-4E77-A9ED-FD3597781C9B}" type="pres">
      <dgm:prSet presAssocID="{4244F339-BE99-4A4A-8EB5-E2988EF09FF6}" presName="tile2" presStyleLbl="node1" presStyleIdx="1" presStyleCnt="4"/>
      <dgm:spPr/>
      <dgm:t>
        <a:bodyPr/>
        <a:lstStyle/>
        <a:p>
          <a:endParaRPr lang="en-US"/>
        </a:p>
      </dgm:t>
    </dgm:pt>
    <dgm:pt modelId="{3B571672-A63A-44A4-8F20-CA175836EB67}" type="pres">
      <dgm:prSet presAssocID="{4244F339-BE99-4A4A-8EB5-E2988EF09FF6}" presName="tile2text" presStyleLbl="node1" presStyleIdx="1" presStyleCnt="4">
        <dgm:presLayoutVars>
          <dgm:chMax val="0"/>
          <dgm:chPref val="0"/>
          <dgm:bulletEnabled val="1"/>
        </dgm:presLayoutVars>
      </dgm:prSet>
      <dgm:spPr/>
      <dgm:t>
        <a:bodyPr/>
        <a:lstStyle/>
        <a:p>
          <a:endParaRPr lang="en-US"/>
        </a:p>
      </dgm:t>
    </dgm:pt>
    <dgm:pt modelId="{4AF026A7-101C-400F-8809-1C6EBA819571}" type="pres">
      <dgm:prSet presAssocID="{4244F339-BE99-4A4A-8EB5-E2988EF09FF6}" presName="tile3" presStyleLbl="node1" presStyleIdx="2" presStyleCnt="4"/>
      <dgm:spPr/>
      <dgm:t>
        <a:bodyPr/>
        <a:lstStyle/>
        <a:p>
          <a:endParaRPr lang="en-US"/>
        </a:p>
      </dgm:t>
    </dgm:pt>
    <dgm:pt modelId="{02FCCD48-6DF3-4B63-A06B-605BBE74DB15}" type="pres">
      <dgm:prSet presAssocID="{4244F339-BE99-4A4A-8EB5-E2988EF09FF6}" presName="tile3text" presStyleLbl="node1" presStyleIdx="2" presStyleCnt="4">
        <dgm:presLayoutVars>
          <dgm:chMax val="0"/>
          <dgm:chPref val="0"/>
          <dgm:bulletEnabled val="1"/>
        </dgm:presLayoutVars>
      </dgm:prSet>
      <dgm:spPr/>
      <dgm:t>
        <a:bodyPr/>
        <a:lstStyle/>
        <a:p>
          <a:endParaRPr lang="en-US"/>
        </a:p>
      </dgm:t>
    </dgm:pt>
    <dgm:pt modelId="{AB262DC9-4EF1-475A-BCA1-A89E501F1704}" type="pres">
      <dgm:prSet presAssocID="{4244F339-BE99-4A4A-8EB5-E2988EF09FF6}" presName="tile4" presStyleLbl="node1" presStyleIdx="3" presStyleCnt="4"/>
      <dgm:spPr/>
      <dgm:t>
        <a:bodyPr/>
        <a:lstStyle/>
        <a:p>
          <a:endParaRPr lang="en-US"/>
        </a:p>
      </dgm:t>
    </dgm:pt>
    <dgm:pt modelId="{BF0D9DCA-18A4-4B54-8121-C9502537AC24}" type="pres">
      <dgm:prSet presAssocID="{4244F339-BE99-4A4A-8EB5-E2988EF09FF6}" presName="tile4text" presStyleLbl="node1" presStyleIdx="3" presStyleCnt="4">
        <dgm:presLayoutVars>
          <dgm:chMax val="0"/>
          <dgm:chPref val="0"/>
          <dgm:bulletEnabled val="1"/>
        </dgm:presLayoutVars>
      </dgm:prSet>
      <dgm:spPr/>
      <dgm:t>
        <a:bodyPr/>
        <a:lstStyle/>
        <a:p>
          <a:endParaRPr lang="en-US"/>
        </a:p>
      </dgm:t>
    </dgm:pt>
    <dgm:pt modelId="{C56974D3-BD2C-42C8-BB77-37CA81EC3C04}" type="pres">
      <dgm:prSet presAssocID="{4244F339-BE99-4A4A-8EB5-E2988EF09FF6}" presName="centerTile" presStyleLbl="fgShp" presStyleIdx="0" presStyleCnt="1">
        <dgm:presLayoutVars>
          <dgm:chMax val="0"/>
          <dgm:chPref val="0"/>
        </dgm:presLayoutVars>
      </dgm:prSet>
      <dgm:spPr/>
      <dgm:t>
        <a:bodyPr/>
        <a:lstStyle/>
        <a:p>
          <a:endParaRPr lang="en-US"/>
        </a:p>
      </dgm:t>
    </dgm:pt>
  </dgm:ptLst>
  <dgm:cxnLst>
    <dgm:cxn modelId="{0E27A92A-7B06-4EF1-A5AD-7D0C89EEE8FE}" srcId="{4244F339-BE99-4A4A-8EB5-E2988EF09FF6}" destId="{FCC6EED1-661B-4663-9169-46F76C0E0C4A}" srcOrd="0" destOrd="0" parTransId="{30055F23-C05C-490B-9D05-2054E9E158FF}" sibTransId="{18959E15-D4EB-4AB9-AADD-F090B352B625}"/>
    <dgm:cxn modelId="{9ABC1031-FD22-44F2-A808-31FD5E45D9F4}" type="presOf" srcId="{4244F339-BE99-4A4A-8EB5-E2988EF09FF6}" destId="{F4EDDD72-3754-4AB2-BF0C-F66ABD32B514}" srcOrd="0" destOrd="0" presId="urn:microsoft.com/office/officeart/2005/8/layout/matrix1"/>
    <dgm:cxn modelId="{22C509CB-3DD6-42A0-B792-C28DFAD7B753}" type="presOf" srcId="{3B494937-9341-4074-ADBE-93C5301D1FEC}" destId="{025FC57B-D195-4116-8A42-6FE22E9C0855}" srcOrd="1" destOrd="0" presId="urn:microsoft.com/office/officeart/2005/8/layout/matrix1"/>
    <dgm:cxn modelId="{DA7F0084-BF32-4427-9AC0-B5A9EEE8AE9E}" type="presOf" srcId="{D6671103-8BCE-452E-B549-3F2EDB7B2CDB}" destId="{AB262DC9-4EF1-475A-BCA1-A89E501F1704}" srcOrd="0" destOrd="0" presId="urn:microsoft.com/office/officeart/2005/8/layout/matrix1"/>
    <dgm:cxn modelId="{F4046AE7-5062-4A08-BFFD-2F8EA4C1489E}" srcId="{FCC6EED1-661B-4663-9169-46F76C0E0C4A}" destId="{1AA554B9-83EE-45CE-B041-180D1824417B}" srcOrd="1" destOrd="0" parTransId="{53893B85-A82E-4B62-871B-28FBA186D034}" sibTransId="{C3043F2A-C341-4C92-8ED7-59C8849B6715}"/>
    <dgm:cxn modelId="{B0CDB2BC-E4D5-495B-98C6-178A73CBAFEA}" type="presOf" srcId="{3E342621-A968-4DAC-A01B-830D5DE8E847}" destId="{02FCCD48-6DF3-4B63-A06B-605BBE74DB15}" srcOrd="1" destOrd="0" presId="urn:microsoft.com/office/officeart/2005/8/layout/matrix1"/>
    <dgm:cxn modelId="{61DEF409-C22B-41E4-A368-4F87073D0E41}" srcId="{FCC6EED1-661B-4663-9169-46F76C0E0C4A}" destId="{3E342621-A968-4DAC-A01B-830D5DE8E847}" srcOrd="2" destOrd="0" parTransId="{7B3D16ED-8BB2-4214-B7F2-834A4CF71AE5}" sibTransId="{9B3F1E9C-0F26-426B-92D6-4EDA6C94A12C}"/>
    <dgm:cxn modelId="{9CF08CF5-4208-446E-9BDC-78FAD4A4622C}" type="presOf" srcId="{1AA554B9-83EE-45CE-B041-180D1824417B}" destId="{3B571672-A63A-44A4-8F20-CA175836EB67}" srcOrd="1" destOrd="0" presId="urn:microsoft.com/office/officeart/2005/8/layout/matrix1"/>
    <dgm:cxn modelId="{E2D30EF0-70ED-4DE8-AE3A-5A1A4799EC9D}" type="presOf" srcId="{D6671103-8BCE-452E-B549-3F2EDB7B2CDB}" destId="{BF0D9DCA-18A4-4B54-8121-C9502537AC24}" srcOrd="1" destOrd="0" presId="urn:microsoft.com/office/officeart/2005/8/layout/matrix1"/>
    <dgm:cxn modelId="{80463E1E-63EE-4924-9B50-8265BA30E7F1}" type="presOf" srcId="{FCC6EED1-661B-4663-9169-46F76C0E0C4A}" destId="{C56974D3-BD2C-42C8-BB77-37CA81EC3C04}" srcOrd="0" destOrd="0" presId="urn:microsoft.com/office/officeart/2005/8/layout/matrix1"/>
    <dgm:cxn modelId="{57B6111B-020D-4F39-A364-B24B909E3541}" srcId="{FCC6EED1-661B-4663-9169-46F76C0E0C4A}" destId="{D6671103-8BCE-452E-B549-3F2EDB7B2CDB}" srcOrd="3" destOrd="0" parTransId="{EB55ABE2-4EC1-4F30-8ADF-E3B1E7DB96AB}" sibTransId="{9586FA5F-FD92-483E-8F23-51DAD4F9B717}"/>
    <dgm:cxn modelId="{67CBA69B-6860-4787-A28E-3EF1DE04F813}" srcId="{FCC6EED1-661B-4663-9169-46F76C0E0C4A}" destId="{3B494937-9341-4074-ADBE-93C5301D1FEC}" srcOrd="0" destOrd="0" parTransId="{85EFC384-4099-4C12-B9A5-69BAA0F608BE}" sibTransId="{441820A7-595F-40EF-BE20-4FB4CE7805F0}"/>
    <dgm:cxn modelId="{6C2F9469-06DC-483F-BF2E-B06287E7A60D}" type="presOf" srcId="{3E342621-A968-4DAC-A01B-830D5DE8E847}" destId="{4AF026A7-101C-400F-8809-1C6EBA819571}" srcOrd="0" destOrd="0" presId="urn:microsoft.com/office/officeart/2005/8/layout/matrix1"/>
    <dgm:cxn modelId="{3C6048ED-1F8D-426C-88E4-C7BD1396DB5D}" type="presOf" srcId="{3B494937-9341-4074-ADBE-93C5301D1FEC}" destId="{A56DC6F7-B9D3-4451-9BAD-E4DFFFAB7297}" srcOrd="0" destOrd="0" presId="urn:microsoft.com/office/officeart/2005/8/layout/matrix1"/>
    <dgm:cxn modelId="{865142EA-CA05-4505-91C0-BAE6A6273069}" type="presOf" srcId="{1AA554B9-83EE-45CE-B041-180D1824417B}" destId="{FC52D5AA-E925-4E77-A9ED-FD3597781C9B}" srcOrd="0" destOrd="0" presId="urn:microsoft.com/office/officeart/2005/8/layout/matrix1"/>
    <dgm:cxn modelId="{58EF22A0-E145-4315-BD66-5C2DC625B6E6}" type="presParOf" srcId="{F4EDDD72-3754-4AB2-BF0C-F66ABD32B514}" destId="{A19313DF-39F4-427F-BBED-8B2E8D977683}" srcOrd="0" destOrd="0" presId="urn:microsoft.com/office/officeart/2005/8/layout/matrix1"/>
    <dgm:cxn modelId="{ADD398D2-328A-4010-96AD-B3342FA7CF72}" type="presParOf" srcId="{A19313DF-39F4-427F-BBED-8B2E8D977683}" destId="{A56DC6F7-B9D3-4451-9BAD-E4DFFFAB7297}" srcOrd="0" destOrd="0" presId="urn:microsoft.com/office/officeart/2005/8/layout/matrix1"/>
    <dgm:cxn modelId="{D9DC8D40-BDD8-4E65-AB28-1972CBD5C49E}" type="presParOf" srcId="{A19313DF-39F4-427F-BBED-8B2E8D977683}" destId="{025FC57B-D195-4116-8A42-6FE22E9C0855}" srcOrd="1" destOrd="0" presId="urn:microsoft.com/office/officeart/2005/8/layout/matrix1"/>
    <dgm:cxn modelId="{CC1B9315-E090-46FB-954A-A1D0D1838786}" type="presParOf" srcId="{A19313DF-39F4-427F-BBED-8B2E8D977683}" destId="{FC52D5AA-E925-4E77-A9ED-FD3597781C9B}" srcOrd="2" destOrd="0" presId="urn:microsoft.com/office/officeart/2005/8/layout/matrix1"/>
    <dgm:cxn modelId="{E46BD391-D822-4C03-92FC-177387D9D377}" type="presParOf" srcId="{A19313DF-39F4-427F-BBED-8B2E8D977683}" destId="{3B571672-A63A-44A4-8F20-CA175836EB67}" srcOrd="3" destOrd="0" presId="urn:microsoft.com/office/officeart/2005/8/layout/matrix1"/>
    <dgm:cxn modelId="{1D93FD9F-FB69-42ED-B4F8-848E561C042A}" type="presParOf" srcId="{A19313DF-39F4-427F-BBED-8B2E8D977683}" destId="{4AF026A7-101C-400F-8809-1C6EBA819571}" srcOrd="4" destOrd="0" presId="urn:microsoft.com/office/officeart/2005/8/layout/matrix1"/>
    <dgm:cxn modelId="{DEA30576-77BB-49DE-99F3-060253237DF3}" type="presParOf" srcId="{A19313DF-39F4-427F-BBED-8B2E8D977683}" destId="{02FCCD48-6DF3-4B63-A06B-605BBE74DB15}" srcOrd="5" destOrd="0" presId="urn:microsoft.com/office/officeart/2005/8/layout/matrix1"/>
    <dgm:cxn modelId="{392DD9A0-48E6-482C-8942-955D957B077E}" type="presParOf" srcId="{A19313DF-39F4-427F-BBED-8B2E8D977683}" destId="{AB262DC9-4EF1-475A-BCA1-A89E501F1704}" srcOrd="6" destOrd="0" presId="urn:microsoft.com/office/officeart/2005/8/layout/matrix1"/>
    <dgm:cxn modelId="{DBE3B76A-D086-4E54-A9C4-E2949E4D3DD6}" type="presParOf" srcId="{A19313DF-39F4-427F-BBED-8B2E8D977683}" destId="{BF0D9DCA-18A4-4B54-8121-C9502537AC24}" srcOrd="7" destOrd="0" presId="urn:microsoft.com/office/officeart/2005/8/layout/matrix1"/>
    <dgm:cxn modelId="{EBBD9061-94F6-4D5B-B260-E8FDD8A56EB8}" type="presParOf" srcId="{F4EDDD72-3754-4AB2-BF0C-F66ABD32B514}" destId="{C56974D3-BD2C-42C8-BB77-37CA81EC3C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D802A1-E363-4999-82BB-7E2D2E23E43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B3F560A-AD01-47A1-B500-F860E8D87F9A}">
      <dgm:prSet phldrT="[Text]"/>
      <dgm:spPr/>
      <dgm:t>
        <a:bodyPr/>
        <a:lstStyle/>
        <a:p>
          <a:r>
            <a:rPr lang="en-US" dirty="0" smtClean="0"/>
            <a:t>Cooperating Teacher</a:t>
          </a:r>
          <a:endParaRPr lang="en-US" dirty="0"/>
        </a:p>
      </dgm:t>
    </dgm:pt>
    <dgm:pt modelId="{C12377E9-ADFB-41CC-8D8C-BD8A4AFA245A}" type="parTrans" cxnId="{87FD17DE-D143-4798-953B-6621282B01EA}">
      <dgm:prSet/>
      <dgm:spPr/>
      <dgm:t>
        <a:bodyPr/>
        <a:lstStyle/>
        <a:p>
          <a:endParaRPr lang="en-US"/>
        </a:p>
      </dgm:t>
    </dgm:pt>
    <dgm:pt modelId="{60508B18-76E3-426E-9131-1E6424D14A0F}" type="sibTrans" cxnId="{87FD17DE-D143-4798-953B-6621282B01EA}">
      <dgm:prSet/>
      <dgm:spPr/>
      <dgm:t>
        <a:bodyPr/>
        <a:lstStyle/>
        <a:p>
          <a:endParaRPr lang="en-US"/>
        </a:p>
      </dgm:t>
    </dgm:pt>
    <dgm:pt modelId="{DC1978EA-5CCE-4AB6-BC81-BFE3CDD4B447}">
      <dgm:prSet phldrT="[Text]"/>
      <dgm:spPr/>
      <dgm:t>
        <a:bodyPr/>
        <a:lstStyle/>
        <a:p>
          <a:r>
            <a:rPr lang="en-US" dirty="0" smtClean="0"/>
            <a:t>Teacher Candidate</a:t>
          </a:r>
          <a:endParaRPr lang="en-US" dirty="0"/>
        </a:p>
      </dgm:t>
    </dgm:pt>
    <dgm:pt modelId="{67030EE9-13E8-482E-903C-FD3D4D6C9532}" type="parTrans" cxnId="{A429E972-50BD-41CD-9AC8-546BBF1266E9}">
      <dgm:prSet/>
      <dgm:spPr/>
      <dgm:t>
        <a:bodyPr/>
        <a:lstStyle/>
        <a:p>
          <a:endParaRPr lang="en-US"/>
        </a:p>
      </dgm:t>
    </dgm:pt>
    <dgm:pt modelId="{03372456-C47D-46B9-8384-ADA29265DC1F}" type="sibTrans" cxnId="{A429E972-50BD-41CD-9AC8-546BBF1266E9}">
      <dgm:prSet/>
      <dgm:spPr/>
      <dgm:t>
        <a:bodyPr/>
        <a:lstStyle/>
        <a:p>
          <a:endParaRPr lang="en-US"/>
        </a:p>
      </dgm:t>
    </dgm:pt>
    <dgm:pt modelId="{B1F4D3ED-5A67-4528-9682-CC8267F50608}">
      <dgm:prSet phldrT="[Text]"/>
      <dgm:spPr/>
      <dgm:t>
        <a:bodyPr/>
        <a:lstStyle/>
        <a:p>
          <a:r>
            <a:rPr lang="en-US" dirty="0" smtClean="0"/>
            <a:t>University Supervisor</a:t>
          </a:r>
          <a:endParaRPr lang="en-US" dirty="0"/>
        </a:p>
      </dgm:t>
    </dgm:pt>
    <dgm:pt modelId="{26A7D6C7-6A95-4E42-B374-FB67BAF518D3}" type="parTrans" cxnId="{C800801E-AA27-4EC5-AB50-9EEBB077C73E}">
      <dgm:prSet/>
      <dgm:spPr/>
      <dgm:t>
        <a:bodyPr/>
        <a:lstStyle/>
        <a:p>
          <a:endParaRPr lang="en-US"/>
        </a:p>
      </dgm:t>
    </dgm:pt>
    <dgm:pt modelId="{B03D70FC-0B66-4853-8C6A-C1C92AECC730}" type="sibTrans" cxnId="{C800801E-AA27-4EC5-AB50-9EEBB077C73E}">
      <dgm:prSet/>
      <dgm:spPr/>
      <dgm:t>
        <a:bodyPr/>
        <a:lstStyle/>
        <a:p>
          <a:endParaRPr lang="en-US"/>
        </a:p>
      </dgm:t>
    </dgm:pt>
    <dgm:pt modelId="{F0AF0D24-CADA-4FFA-B3B4-7B90233C8017}">
      <dgm:prSet phldrT="[Text]"/>
      <dgm:spPr/>
      <dgm:t>
        <a:bodyPr/>
        <a:lstStyle/>
        <a:p>
          <a:endParaRPr lang="en-US" dirty="0"/>
        </a:p>
      </dgm:t>
    </dgm:pt>
    <dgm:pt modelId="{2346F9C8-C45E-47F4-B318-E9BDB9B0242E}" type="sibTrans" cxnId="{FFC1CFB1-A827-4036-BCFA-B1C0587D6E60}">
      <dgm:prSet/>
      <dgm:spPr/>
      <dgm:t>
        <a:bodyPr/>
        <a:lstStyle/>
        <a:p>
          <a:endParaRPr lang="en-US"/>
        </a:p>
      </dgm:t>
    </dgm:pt>
    <dgm:pt modelId="{054494B0-82C6-4011-B961-533B595CD399}" type="parTrans" cxnId="{FFC1CFB1-A827-4036-BCFA-B1C0587D6E60}">
      <dgm:prSet/>
      <dgm:spPr/>
      <dgm:t>
        <a:bodyPr/>
        <a:lstStyle/>
        <a:p>
          <a:endParaRPr lang="en-US"/>
        </a:p>
      </dgm:t>
    </dgm:pt>
    <dgm:pt modelId="{EE10D062-B1FF-4B30-AC22-38D6FADD5FBC}" type="pres">
      <dgm:prSet presAssocID="{8BD802A1-E363-4999-82BB-7E2D2E23E430}" presName="cycle" presStyleCnt="0">
        <dgm:presLayoutVars>
          <dgm:chMax val="1"/>
          <dgm:dir/>
          <dgm:animLvl val="ctr"/>
          <dgm:resizeHandles val="exact"/>
        </dgm:presLayoutVars>
      </dgm:prSet>
      <dgm:spPr/>
      <dgm:t>
        <a:bodyPr/>
        <a:lstStyle/>
        <a:p>
          <a:endParaRPr lang="en-US"/>
        </a:p>
      </dgm:t>
    </dgm:pt>
    <dgm:pt modelId="{DD460304-A63C-4325-8CE2-868C40581B18}" type="pres">
      <dgm:prSet presAssocID="{F0AF0D24-CADA-4FFA-B3B4-7B90233C8017}" presName="centerShape" presStyleLbl="node0" presStyleIdx="0" presStyleCnt="1" custLinFactNeighborX="-107" custLinFactNeighborY="477"/>
      <dgm:spPr/>
      <dgm:t>
        <a:bodyPr/>
        <a:lstStyle/>
        <a:p>
          <a:endParaRPr lang="en-US"/>
        </a:p>
      </dgm:t>
    </dgm:pt>
    <dgm:pt modelId="{6128B621-1D0D-47C3-AA28-435944D4C1EE}" type="pres">
      <dgm:prSet presAssocID="{C12377E9-ADFB-41CC-8D8C-BD8A4AFA245A}" presName="parTrans" presStyleLbl="bgSibTrans2D1" presStyleIdx="0" presStyleCnt="3" custAng="16817798" custScaleX="133598"/>
      <dgm:spPr/>
      <dgm:t>
        <a:bodyPr/>
        <a:lstStyle/>
        <a:p>
          <a:endParaRPr lang="en-US"/>
        </a:p>
      </dgm:t>
    </dgm:pt>
    <dgm:pt modelId="{790477F1-523D-4CEA-982A-CB831D9B9BFF}" type="pres">
      <dgm:prSet presAssocID="{FB3F560A-AD01-47A1-B500-F860E8D87F9A}" presName="node" presStyleLbl="node1" presStyleIdx="0" presStyleCnt="3">
        <dgm:presLayoutVars>
          <dgm:bulletEnabled val="1"/>
        </dgm:presLayoutVars>
      </dgm:prSet>
      <dgm:spPr/>
      <dgm:t>
        <a:bodyPr/>
        <a:lstStyle/>
        <a:p>
          <a:endParaRPr lang="en-US"/>
        </a:p>
      </dgm:t>
    </dgm:pt>
    <dgm:pt modelId="{A6940A5F-8B5F-4CE1-928A-E458792E237D}" type="pres">
      <dgm:prSet presAssocID="{67030EE9-13E8-482E-903C-FD3D4D6C9532}" presName="parTrans" presStyleLbl="bgSibTrans2D1" presStyleIdx="1" presStyleCnt="3"/>
      <dgm:spPr/>
      <dgm:t>
        <a:bodyPr/>
        <a:lstStyle/>
        <a:p>
          <a:endParaRPr lang="en-US"/>
        </a:p>
      </dgm:t>
    </dgm:pt>
    <dgm:pt modelId="{26C67C9C-6B3E-4E58-A458-21F88345AE46}" type="pres">
      <dgm:prSet presAssocID="{DC1978EA-5CCE-4AB6-BC81-BFE3CDD4B447}" presName="node" presStyleLbl="node1" presStyleIdx="1" presStyleCnt="3">
        <dgm:presLayoutVars>
          <dgm:bulletEnabled val="1"/>
        </dgm:presLayoutVars>
      </dgm:prSet>
      <dgm:spPr/>
      <dgm:t>
        <a:bodyPr/>
        <a:lstStyle/>
        <a:p>
          <a:endParaRPr lang="en-US"/>
        </a:p>
      </dgm:t>
    </dgm:pt>
    <dgm:pt modelId="{2C7862D6-0836-470B-BBC2-90E50B78019E}" type="pres">
      <dgm:prSet presAssocID="{26A7D6C7-6A95-4E42-B374-FB67BAF518D3}" presName="parTrans" presStyleLbl="bgSibTrans2D1" presStyleIdx="2" presStyleCnt="3" custAng="4765976" custScaleX="130206"/>
      <dgm:spPr/>
      <dgm:t>
        <a:bodyPr/>
        <a:lstStyle/>
        <a:p>
          <a:endParaRPr lang="en-US"/>
        </a:p>
      </dgm:t>
    </dgm:pt>
    <dgm:pt modelId="{7E9537B4-2CB1-4ECE-B9D0-45AB5012A68B}" type="pres">
      <dgm:prSet presAssocID="{B1F4D3ED-5A67-4528-9682-CC8267F50608}" presName="node" presStyleLbl="node1" presStyleIdx="2" presStyleCnt="3">
        <dgm:presLayoutVars>
          <dgm:bulletEnabled val="1"/>
        </dgm:presLayoutVars>
      </dgm:prSet>
      <dgm:spPr/>
      <dgm:t>
        <a:bodyPr/>
        <a:lstStyle/>
        <a:p>
          <a:endParaRPr lang="en-US"/>
        </a:p>
      </dgm:t>
    </dgm:pt>
  </dgm:ptLst>
  <dgm:cxnLst>
    <dgm:cxn modelId="{A0B42387-8082-41EC-B89D-B244FE0EA6C8}" type="presOf" srcId="{F0AF0D24-CADA-4FFA-B3B4-7B90233C8017}" destId="{DD460304-A63C-4325-8CE2-868C40581B18}" srcOrd="0" destOrd="0" presId="urn:microsoft.com/office/officeart/2005/8/layout/radial4"/>
    <dgm:cxn modelId="{8908935B-F99D-4558-933A-CCB0AA17F65C}" type="presOf" srcId="{DC1978EA-5CCE-4AB6-BC81-BFE3CDD4B447}" destId="{26C67C9C-6B3E-4E58-A458-21F88345AE46}" srcOrd="0" destOrd="0" presId="urn:microsoft.com/office/officeart/2005/8/layout/radial4"/>
    <dgm:cxn modelId="{A429E972-50BD-41CD-9AC8-546BBF1266E9}" srcId="{F0AF0D24-CADA-4FFA-B3B4-7B90233C8017}" destId="{DC1978EA-5CCE-4AB6-BC81-BFE3CDD4B447}" srcOrd="1" destOrd="0" parTransId="{67030EE9-13E8-482E-903C-FD3D4D6C9532}" sibTransId="{03372456-C47D-46B9-8384-ADA29265DC1F}"/>
    <dgm:cxn modelId="{A319C41E-1349-48C0-939D-FAEDA9EA12D6}" type="presOf" srcId="{8BD802A1-E363-4999-82BB-7E2D2E23E430}" destId="{EE10D062-B1FF-4B30-AC22-38D6FADD5FBC}" srcOrd="0" destOrd="0" presId="urn:microsoft.com/office/officeart/2005/8/layout/radial4"/>
    <dgm:cxn modelId="{1E9D9149-DA2A-4971-B396-1B05C1551B7C}" type="presOf" srcId="{FB3F560A-AD01-47A1-B500-F860E8D87F9A}" destId="{790477F1-523D-4CEA-982A-CB831D9B9BFF}" srcOrd="0" destOrd="0" presId="urn:microsoft.com/office/officeart/2005/8/layout/radial4"/>
    <dgm:cxn modelId="{0015B5FC-8B83-4A7E-A15A-AAB14A55E733}" type="presOf" srcId="{67030EE9-13E8-482E-903C-FD3D4D6C9532}" destId="{A6940A5F-8B5F-4CE1-928A-E458792E237D}" srcOrd="0" destOrd="0" presId="urn:microsoft.com/office/officeart/2005/8/layout/radial4"/>
    <dgm:cxn modelId="{FFC1CFB1-A827-4036-BCFA-B1C0587D6E60}" srcId="{8BD802A1-E363-4999-82BB-7E2D2E23E430}" destId="{F0AF0D24-CADA-4FFA-B3B4-7B90233C8017}" srcOrd="0" destOrd="0" parTransId="{054494B0-82C6-4011-B961-533B595CD399}" sibTransId="{2346F9C8-C45E-47F4-B318-E9BDB9B0242E}"/>
    <dgm:cxn modelId="{9CB5B1F9-4505-41B1-A6A5-F651FB736210}" type="presOf" srcId="{C12377E9-ADFB-41CC-8D8C-BD8A4AFA245A}" destId="{6128B621-1D0D-47C3-AA28-435944D4C1EE}" srcOrd="0" destOrd="0" presId="urn:microsoft.com/office/officeart/2005/8/layout/radial4"/>
    <dgm:cxn modelId="{C77513AD-76E2-45D4-B095-72CE419C28F7}" type="presOf" srcId="{26A7D6C7-6A95-4E42-B374-FB67BAF518D3}" destId="{2C7862D6-0836-470B-BBC2-90E50B78019E}" srcOrd="0" destOrd="0" presId="urn:microsoft.com/office/officeart/2005/8/layout/radial4"/>
    <dgm:cxn modelId="{C800801E-AA27-4EC5-AB50-9EEBB077C73E}" srcId="{F0AF0D24-CADA-4FFA-B3B4-7B90233C8017}" destId="{B1F4D3ED-5A67-4528-9682-CC8267F50608}" srcOrd="2" destOrd="0" parTransId="{26A7D6C7-6A95-4E42-B374-FB67BAF518D3}" sibTransId="{B03D70FC-0B66-4853-8C6A-C1C92AECC730}"/>
    <dgm:cxn modelId="{87FD17DE-D143-4798-953B-6621282B01EA}" srcId="{F0AF0D24-CADA-4FFA-B3B4-7B90233C8017}" destId="{FB3F560A-AD01-47A1-B500-F860E8D87F9A}" srcOrd="0" destOrd="0" parTransId="{C12377E9-ADFB-41CC-8D8C-BD8A4AFA245A}" sibTransId="{60508B18-76E3-426E-9131-1E6424D14A0F}"/>
    <dgm:cxn modelId="{A2F348CE-D73A-4782-8418-E920C11CBFB5}" type="presOf" srcId="{B1F4D3ED-5A67-4528-9682-CC8267F50608}" destId="{7E9537B4-2CB1-4ECE-B9D0-45AB5012A68B}" srcOrd="0" destOrd="0" presId="urn:microsoft.com/office/officeart/2005/8/layout/radial4"/>
    <dgm:cxn modelId="{C8CFDECE-9F0E-4821-AADB-4EE00099D92A}" type="presParOf" srcId="{EE10D062-B1FF-4B30-AC22-38D6FADD5FBC}" destId="{DD460304-A63C-4325-8CE2-868C40581B18}" srcOrd="0" destOrd="0" presId="urn:microsoft.com/office/officeart/2005/8/layout/radial4"/>
    <dgm:cxn modelId="{8010AA3A-3E50-491B-A4EF-CCB04FD097BC}" type="presParOf" srcId="{EE10D062-B1FF-4B30-AC22-38D6FADD5FBC}" destId="{6128B621-1D0D-47C3-AA28-435944D4C1EE}" srcOrd="1" destOrd="0" presId="urn:microsoft.com/office/officeart/2005/8/layout/radial4"/>
    <dgm:cxn modelId="{FAD44D8A-5EA0-44FB-BA75-C13665F4DD36}" type="presParOf" srcId="{EE10D062-B1FF-4B30-AC22-38D6FADD5FBC}" destId="{790477F1-523D-4CEA-982A-CB831D9B9BFF}" srcOrd="2" destOrd="0" presId="urn:microsoft.com/office/officeart/2005/8/layout/radial4"/>
    <dgm:cxn modelId="{E5B2A534-1C0A-4B9D-AE49-FF8A99A9B644}" type="presParOf" srcId="{EE10D062-B1FF-4B30-AC22-38D6FADD5FBC}" destId="{A6940A5F-8B5F-4CE1-928A-E458792E237D}" srcOrd="3" destOrd="0" presId="urn:microsoft.com/office/officeart/2005/8/layout/radial4"/>
    <dgm:cxn modelId="{FC8A47F3-7BB0-40E3-A1FD-460898B4F70D}" type="presParOf" srcId="{EE10D062-B1FF-4B30-AC22-38D6FADD5FBC}" destId="{26C67C9C-6B3E-4E58-A458-21F88345AE46}" srcOrd="4" destOrd="0" presId="urn:microsoft.com/office/officeart/2005/8/layout/radial4"/>
    <dgm:cxn modelId="{DF781C55-9D26-446A-821F-51C51A697FAA}" type="presParOf" srcId="{EE10D062-B1FF-4B30-AC22-38D6FADD5FBC}" destId="{2C7862D6-0836-470B-BBC2-90E50B78019E}" srcOrd="5" destOrd="0" presId="urn:microsoft.com/office/officeart/2005/8/layout/radial4"/>
    <dgm:cxn modelId="{24505D93-DE65-4D1D-A73E-3050E5D47BC7}" type="presParOf" srcId="{EE10D062-B1FF-4B30-AC22-38D6FADD5FBC}" destId="{7E9537B4-2CB1-4ECE-B9D0-45AB5012A68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44F339-BE99-4A4A-8EB5-E2988EF09FF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CC6EED1-661B-4663-9169-46F76C0E0C4A}">
      <dgm:prSet phldrT="[Text]"/>
      <dgm:spPr/>
      <dgm:t>
        <a:bodyPr/>
        <a:lstStyle/>
        <a:p>
          <a:r>
            <a:rPr lang="en-US" dirty="0" smtClean="0"/>
            <a:t>Program Outcomes</a:t>
          </a:r>
          <a:endParaRPr lang="en-US" dirty="0"/>
        </a:p>
      </dgm:t>
    </dgm:pt>
    <dgm:pt modelId="{30055F23-C05C-490B-9D05-2054E9E158FF}" type="parTrans" cxnId="{0E27A92A-7B06-4EF1-A5AD-7D0C89EEE8FE}">
      <dgm:prSet/>
      <dgm:spPr/>
      <dgm:t>
        <a:bodyPr/>
        <a:lstStyle/>
        <a:p>
          <a:endParaRPr lang="en-US"/>
        </a:p>
      </dgm:t>
    </dgm:pt>
    <dgm:pt modelId="{18959E15-D4EB-4AB9-AADD-F090B352B625}" type="sibTrans" cxnId="{0E27A92A-7B06-4EF1-A5AD-7D0C89EEE8FE}">
      <dgm:prSet/>
      <dgm:spPr/>
      <dgm:t>
        <a:bodyPr/>
        <a:lstStyle/>
        <a:p>
          <a:endParaRPr lang="en-US"/>
        </a:p>
      </dgm:t>
    </dgm:pt>
    <dgm:pt modelId="{3B494937-9341-4074-ADBE-93C5301D1FEC}">
      <dgm:prSet phldrT="[Text]"/>
      <dgm:spPr/>
      <dgm:t>
        <a:bodyPr/>
        <a:lstStyle/>
        <a:p>
          <a:endParaRPr lang="en-US" dirty="0">
            <a:solidFill>
              <a:schemeClr val="bg1"/>
            </a:solidFill>
          </a:endParaRPr>
        </a:p>
      </dgm:t>
    </dgm:pt>
    <dgm:pt modelId="{85EFC384-4099-4C12-B9A5-69BAA0F608BE}" type="parTrans" cxnId="{67CBA69B-6860-4787-A28E-3EF1DE04F813}">
      <dgm:prSet/>
      <dgm:spPr/>
      <dgm:t>
        <a:bodyPr/>
        <a:lstStyle/>
        <a:p>
          <a:endParaRPr lang="en-US"/>
        </a:p>
      </dgm:t>
    </dgm:pt>
    <dgm:pt modelId="{441820A7-595F-40EF-BE20-4FB4CE7805F0}" type="sibTrans" cxnId="{67CBA69B-6860-4787-A28E-3EF1DE04F813}">
      <dgm:prSet/>
      <dgm:spPr/>
      <dgm:t>
        <a:bodyPr/>
        <a:lstStyle/>
        <a:p>
          <a:endParaRPr lang="en-US"/>
        </a:p>
      </dgm:t>
    </dgm:pt>
    <dgm:pt modelId="{1AA554B9-83EE-45CE-B041-180D1824417B}">
      <dgm:prSet phldrT="[Text]"/>
      <dgm:spPr/>
      <dgm:t>
        <a:bodyPr/>
        <a:lstStyle/>
        <a:p>
          <a:endParaRPr lang="en-US" dirty="0"/>
        </a:p>
      </dgm:t>
    </dgm:pt>
    <dgm:pt modelId="{53893B85-A82E-4B62-871B-28FBA186D034}" type="parTrans" cxnId="{F4046AE7-5062-4A08-BFFD-2F8EA4C1489E}">
      <dgm:prSet/>
      <dgm:spPr/>
      <dgm:t>
        <a:bodyPr/>
        <a:lstStyle/>
        <a:p>
          <a:endParaRPr lang="en-US"/>
        </a:p>
      </dgm:t>
    </dgm:pt>
    <dgm:pt modelId="{C3043F2A-C341-4C92-8ED7-59C8849B6715}" type="sibTrans" cxnId="{F4046AE7-5062-4A08-BFFD-2F8EA4C1489E}">
      <dgm:prSet/>
      <dgm:spPr/>
      <dgm:t>
        <a:bodyPr/>
        <a:lstStyle/>
        <a:p>
          <a:endParaRPr lang="en-US"/>
        </a:p>
      </dgm:t>
    </dgm:pt>
    <dgm:pt modelId="{3E342621-A968-4DAC-A01B-830D5DE8E847}">
      <dgm:prSet phldrT="[Text]"/>
      <dgm:spPr/>
      <dgm:t>
        <a:bodyPr/>
        <a:lstStyle/>
        <a:p>
          <a:r>
            <a:rPr lang="en-US" dirty="0" smtClean="0"/>
            <a:t>Efforts to address equity and excellence programmatically</a:t>
          </a:r>
          <a:endParaRPr lang="en-US" dirty="0"/>
        </a:p>
      </dgm:t>
    </dgm:pt>
    <dgm:pt modelId="{7B3D16ED-8BB2-4214-B7F2-834A4CF71AE5}" type="parTrans" cxnId="{61DEF409-C22B-41E4-A368-4F87073D0E41}">
      <dgm:prSet/>
      <dgm:spPr/>
      <dgm:t>
        <a:bodyPr/>
        <a:lstStyle/>
        <a:p>
          <a:endParaRPr lang="en-US"/>
        </a:p>
      </dgm:t>
    </dgm:pt>
    <dgm:pt modelId="{9B3F1E9C-0F26-426B-92D6-4EDA6C94A12C}" type="sibTrans" cxnId="{61DEF409-C22B-41E4-A368-4F87073D0E41}">
      <dgm:prSet/>
      <dgm:spPr/>
      <dgm:t>
        <a:bodyPr/>
        <a:lstStyle/>
        <a:p>
          <a:endParaRPr lang="en-US"/>
        </a:p>
      </dgm:t>
    </dgm:pt>
    <dgm:pt modelId="{D6671103-8BCE-452E-B549-3F2EDB7B2CDB}">
      <dgm:prSet phldrT="[Text]"/>
      <dgm:spPr/>
      <dgm:t>
        <a:bodyPr/>
        <a:lstStyle/>
        <a:p>
          <a:endParaRPr lang="en-US" dirty="0"/>
        </a:p>
      </dgm:t>
    </dgm:pt>
    <dgm:pt modelId="{EB55ABE2-4EC1-4F30-8ADF-E3B1E7DB96AB}" type="parTrans" cxnId="{57B6111B-020D-4F39-A364-B24B909E3541}">
      <dgm:prSet/>
      <dgm:spPr/>
      <dgm:t>
        <a:bodyPr/>
        <a:lstStyle/>
        <a:p>
          <a:endParaRPr lang="en-US"/>
        </a:p>
      </dgm:t>
    </dgm:pt>
    <dgm:pt modelId="{9586FA5F-FD92-483E-8F23-51DAD4F9B717}" type="sibTrans" cxnId="{57B6111B-020D-4F39-A364-B24B909E3541}">
      <dgm:prSet/>
      <dgm:spPr/>
      <dgm:t>
        <a:bodyPr/>
        <a:lstStyle/>
        <a:p>
          <a:endParaRPr lang="en-US"/>
        </a:p>
      </dgm:t>
    </dgm:pt>
    <dgm:pt modelId="{F4EDDD72-3754-4AB2-BF0C-F66ABD32B514}" type="pres">
      <dgm:prSet presAssocID="{4244F339-BE99-4A4A-8EB5-E2988EF09FF6}" presName="diagram" presStyleCnt="0">
        <dgm:presLayoutVars>
          <dgm:chMax val="1"/>
          <dgm:dir/>
          <dgm:animLvl val="ctr"/>
          <dgm:resizeHandles val="exact"/>
        </dgm:presLayoutVars>
      </dgm:prSet>
      <dgm:spPr/>
      <dgm:t>
        <a:bodyPr/>
        <a:lstStyle/>
        <a:p>
          <a:endParaRPr lang="en-US"/>
        </a:p>
      </dgm:t>
    </dgm:pt>
    <dgm:pt modelId="{A19313DF-39F4-427F-BBED-8B2E8D977683}" type="pres">
      <dgm:prSet presAssocID="{4244F339-BE99-4A4A-8EB5-E2988EF09FF6}" presName="matrix" presStyleCnt="0"/>
      <dgm:spPr/>
    </dgm:pt>
    <dgm:pt modelId="{A56DC6F7-B9D3-4451-9BAD-E4DFFFAB7297}" type="pres">
      <dgm:prSet presAssocID="{4244F339-BE99-4A4A-8EB5-E2988EF09FF6}" presName="tile1" presStyleLbl="node1" presStyleIdx="0" presStyleCnt="4"/>
      <dgm:spPr/>
      <dgm:t>
        <a:bodyPr/>
        <a:lstStyle/>
        <a:p>
          <a:endParaRPr lang="en-US"/>
        </a:p>
      </dgm:t>
    </dgm:pt>
    <dgm:pt modelId="{025FC57B-D195-4116-8A42-6FE22E9C0855}" type="pres">
      <dgm:prSet presAssocID="{4244F339-BE99-4A4A-8EB5-E2988EF09FF6}" presName="tile1text" presStyleLbl="node1" presStyleIdx="0" presStyleCnt="4">
        <dgm:presLayoutVars>
          <dgm:chMax val="0"/>
          <dgm:chPref val="0"/>
          <dgm:bulletEnabled val="1"/>
        </dgm:presLayoutVars>
      </dgm:prSet>
      <dgm:spPr/>
      <dgm:t>
        <a:bodyPr/>
        <a:lstStyle/>
        <a:p>
          <a:endParaRPr lang="en-US"/>
        </a:p>
      </dgm:t>
    </dgm:pt>
    <dgm:pt modelId="{FC52D5AA-E925-4E77-A9ED-FD3597781C9B}" type="pres">
      <dgm:prSet presAssocID="{4244F339-BE99-4A4A-8EB5-E2988EF09FF6}" presName="tile2" presStyleLbl="node1" presStyleIdx="1" presStyleCnt="4"/>
      <dgm:spPr/>
      <dgm:t>
        <a:bodyPr/>
        <a:lstStyle/>
        <a:p>
          <a:endParaRPr lang="en-US"/>
        </a:p>
      </dgm:t>
    </dgm:pt>
    <dgm:pt modelId="{3B571672-A63A-44A4-8F20-CA175836EB67}" type="pres">
      <dgm:prSet presAssocID="{4244F339-BE99-4A4A-8EB5-E2988EF09FF6}" presName="tile2text" presStyleLbl="node1" presStyleIdx="1" presStyleCnt="4">
        <dgm:presLayoutVars>
          <dgm:chMax val="0"/>
          <dgm:chPref val="0"/>
          <dgm:bulletEnabled val="1"/>
        </dgm:presLayoutVars>
      </dgm:prSet>
      <dgm:spPr/>
      <dgm:t>
        <a:bodyPr/>
        <a:lstStyle/>
        <a:p>
          <a:endParaRPr lang="en-US"/>
        </a:p>
      </dgm:t>
    </dgm:pt>
    <dgm:pt modelId="{4AF026A7-101C-400F-8809-1C6EBA819571}" type="pres">
      <dgm:prSet presAssocID="{4244F339-BE99-4A4A-8EB5-E2988EF09FF6}" presName="tile3" presStyleLbl="node1" presStyleIdx="2" presStyleCnt="4"/>
      <dgm:spPr/>
      <dgm:t>
        <a:bodyPr/>
        <a:lstStyle/>
        <a:p>
          <a:endParaRPr lang="en-US"/>
        </a:p>
      </dgm:t>
    </dgm:pt>
    <dgm:pt modelId="{02FCCD48-6DF3-4B63-A06B-605BBE74DB15}" type="pres">
      <dgm:prSet presAssocID="{4244F339-BE99-4A4A-8EB5-E2988EF09FF6}" presName="tile3text" presStyleLbl="node1" presStyleIdx="2" presStyleCnt="4">
        <dgm:presLayoutVars>
          <dgm:chMax val="0"/>
          <dgm:chPref val="0"/>
          <dgm:bulletEnabled val="1"/>
        </dgm:presLayoutVars>
      </dgm:prSet>
      <dgm:spPr/>
      <dgm:t>
        <a:bodyPr/>
        <a:lstStyle/>
        <a:p>
          <a:endParaRPr lang="en-US"/>
        </a:p>
      </dgm:t>
    </dgm:pt>
    <dgm:pt modelId="{AB262DC9-4EF1-475A-BCA1-A89E501F1704}" type="pres">
      <dgm:prSet presAssocID="{4244F339-BE99-4A4A-8EB5-E2988EF09FF6}" presName="tile4" presStyleLbl="node1" presStyleIdx="3" presStyleCnt="4"/>
      <dgm:spPr/>
      <dgm:t>
        <a:bodyPr/>
        <a:lstStyle/>
        <a:p>
          <a:endParaRPr lang="en-US"/>
        </a:p>
      </dgm:t>
    </dgm:pt>
    <dgm:pt modelId="{BF0D9DCA-18A4-4B54-8121-C9502537AC24}" type="pres">
      <dgm:prSet presAssocID="{4244F339-BE99-4A4A-8EB5-E2988EF09FF6}" presName="tile4text" presStyleLbl="node1" presStyleIdx="3" presStyleCnt="4">
        <dgm:presLayoutVars>
          <dgm:chMax val="0"/>
          <dgm:chPref val="0"/>
          <dgm:bulletEnabled val="1"/>
        </dgm:presLayoutVars>
      </dgm:prSet>
      <dgm:spPr/>
      <dgm:t>
        <a:bodyPr/>
        <a:lstStyle/>
        <a:p>
          <a:endParaRPr lang="en-US"/>
        </a:p>
      </dgm:t>
    </dgm:pt>
    <dgm:pt modelId="{C56974D3-BD2C-42C8-BB77-37CA81EC3C04}" type="pres">
      <dgm:prSet presAssocID="{4244F339-BE99-4A4A-8EB5-E2988EF09FF6}" presName="centerTile" presStyleLbl="fgShp" presStyleIdx="0" presStyleCnt="1">
        <dgm:presLayoutVars>
          <dgm:chMax val="0"/>
          <dgm:chPref val="0"/>
        </dgm:presLayoutVars>
      </dgm:prSet>
      <dgm:spPr/>
      <dgm:t>
        <a:bodyPr/>
        <a:lstStyle/>
        <a:p>
          <a:endParaRPr lang="en-US"/>
        </a:p>
      </dgm:t>
    </dgm:pt>
  </dgm:ptLst>
  <dgm:cxnLst>
    <dgm:cxn modelId="{A996B581-8171-4E24-8CC0-C3AB431B23DB}" type="presOf" srcId="{3E342621-A968-4DAC-A01B-830D5DE8E847}" destId="{02FCCD48-6DF3-4B63-A06B-605BBE74DB15}" srcOrd="1" destOrd="0" presId="urn:microsoft.com/office/officeart/2005/8/layout/matrix1"/>
    <dgm:cxn modelId="{0E27A92A-7B06-4EF1-A5AD-7D0C89EEE8FE}" srcId="{4244F339-BE99-4A4A-8EB5-E2988EF09FF6}" destId="{FCC6EED1-661B-4663-9169-46F76C0E0C4A}" srcOrd="0" destOrd="0" parTransId="{30055F23-C05C-490B-9D05-2054E9E158FF}" sibTransId="{18959E15-D4EB-4AB9-AADD-F090B352B625}"/>
    <dgm:cxn modelId="{245AF14C-8644-4F7B-821E-B9E64701277E}" type="presOf" srcId="{3B494937-9341-4074-ADBE-93C5301D1FEC}" destId="{025FC57B-D195-4116-8A42-6FE22E9C0855}" srcOrd="1" destOrd="0" presId="urn:microsoft.com/office/officeart/2005/8/layout/matrix1"/>
    <dgm:cxn modelId="{26EF0437-C925-4719-8E34-F7ABDCFBBE11}" type="presOf" srcId="{1AA554B9-83EE-45CE-B041-180D1824417B}" destId="{FC52D5AA-E925-4E77-A9ED-FD3597781C9B}" srcOrd="0" destOrd="0" presId="urn:microsoft.com/office/officeart/2005/8/layout/matrix1"/>
    <dgm:cxn modelId="{C8667F01-F53C-4AFC-9DDC-D98F63BBDB64}" type="presOf" srcId="{3B494937-9341-4074-ADBE-93C5301D1FEC}" destId="{A56DC6F7-B9D3-4451-9BAD-E4DFFFAB7297}" srcOrd="0" destOrd="0" presId="urn:microsoft.com/office/officeart/2005/8/layout/matrix1"/>
    <dgm:cxn modelId="{F4046AE7-5062-4A08-BFFD-2F8EA4C1489E}" srcId="{FCC6EED1-661B-4663-9169-46F76C0E0C4A}" destId="{1AA554B9-83EE-45CE-B041-180D1824417B}" srcOrd="1" destOrd="0" parTransId="{53893B85-A82E-4B62-871B-28FBA186D034}" sibTransId="{C3043F2A-C341-4C92-8ED7-59C8849B6715}"/>
    <dgm:cxn modelId="{61DEF409-C22B-41E4-A368-4F87073D0E41}" srcId="{FCC6EED1-661B-4663-9169-46F76C0E0C4A}" destId="{3E342621-A968-4DAC-A01B-830D5DE8E847}" srcOrd="2" destOrd="0" parTransId="{7B3D16ED-8BB2-4214-B7F2-834A4CF71AE5}" sibTransId="{9B3F1E9C-0F26-426B-92D6-4EDA6C94A12C}"/>
    <dgm:cxn modelId="{E37CF977-DF77-47B0-8868-4DAECB41CDB1}" type="presOf" srcId="{D6671103-8BCE-452E-B549-3F2EDB7B2CDB}" destId="{AB262DC9-4EF1-475A-BCA1-A89E501F1704}" srcOrd="0" destOrd="0" presId="urn:microsoft.com/office/officeart/2005/8/layout/matrix1"/>
    <dgm:cxn modelId="{182774A1-27D3-4ED6-BB33-7F8B0A800310}" type="presOf" srcId="{1AA554B9-83EE-45CE-B041-180D1824417B}" destId="{3B571672-A63A-44A4-8F20-CA175836EB67}" srcOrd="1" destOrd="0" presId="urn:microsoft.com/office/officeart/2005/8/layout/matrix1"/>
    <dgm:cxn modelId="{57B6111B-020D-4F39-A364-B24B909E3541}" srcId="{FCC6EED1-661B-4663-9169-46F76C0E0C4A}" destId="{D6671103-8BCE-452E-B549-3F2EDB7B2CDB}" srcOrd="3" destOrd="0" parTransId="{EB55ABE2-4EC1-4F30-8ADF-E3B1E7DB96AB}" sibTransId="{9586FA5F-FD92-483E-8F23-51DAD4F9B717}"/>
    <dgm:cxn modelId="{67CBA69B-6860-4787-A28E-3EF1DE04F813}" srcId="{FCC6EED1-661B-4663-9169-46F76C0E0C4A}" destId="{3B494937-9341-4074-ADBE-93C5301D1FEC}" srcOrd="0" destOrd="0" parTransId="{85EFC384-4099-4C12-B9A5-69BAA0F608BE}" sibTransId="{441820A7-595F-40EF-BE20-4FB4CE7805F0}"/>
    <dgm:cxn modelId="{FDB031C6-9C31-44C7-AEEC-7BB9A38F609B}" type="presOf" srcId="{D6671103-8BCE-452E-B549-3F2EDB7B2CDB}" destId="{BF0D9DCA-18A4-4B54-8121-C9502537AC24}" srcOrd="1" destOrd="0" presId="urn:microsoft.com/office/officeart/2005/8/layout/matrix1"/>
    <dgm:cxn modelId="{30CCF0CC-C300-4A90-A203-555CB9FB8005}" type="presOf" srcId="{FCC6EED1-661B-4663-9169-46F76C0E0C4A}" destId="{C56974D3-BD2C-42C8-BB77-37CA81EC3C04}" srcOrd="0" destOrd="0" presId="urn:microsoft.com/office/officeart/2005/8/layout/matrix1"/>
    <dgm:cxn modelId="{468CE8BF-9017-4854-8E36-47BA950655EA}" type="presOf" srcId="{3E342621-A968-4DAC-A01B-830D5DE8E847}" destId="{4AF026A7-101C-400F-8809-1C6EBA819571}" srcOrd="0" destOrd="0" presId="urn:microsoft.com/office/officeart/2005/8/layout/matrix1"/>
    <dgm:cxn modelId="{431E1FD9-2499-46C4-8AE5-4C3BD90E4921}" type="presOf" srcId="{4244F339-BE99-4A4A-8EB5-E2988EF09FF6}" destId="{F4EDDD72-3754-4AB2-BF0C-F66ABD32B514}" srcOrd="0" destOrd="0" presId="urn:microsoft.com/office/officeart/2005/8/layout/matrix1"/>
    <dgm:cxn modelId="{49C2064E-D95F-4CDD-913A-5BCB4BC19DCB}" type="presParOf" srcId="{F4EDDD72-3754-4AB2-BF0C-F66ABD32B514}" destId="{A19313DF-39F4-427F-BBED-8B2E8D977683}" srcOrd="0" destOrd="0" presId="urn:microsoft.com/office/officeart/2005/8/layout/matrix1"/>
    <dgm:cxn modelId="{63481118-42C0-4117-8950-65F5FDFA4AC9}" type="presParOf" srcId="{A19313DF-39F4-427F-BBED-8B2E8D977683}" destId="{A56DC6F7-B9D3-4451-9BAD-E4DFFFAB7297}" srcOrd="0" destOrd="0" presId="urn:microsoft.com/office/officeart/2005/8/layout/matrix1"/>
    <dgm:cxn modelId="{AEAD28E3-9489-43D2-BF4D-B13DA56334FC}" type="presParOf" srcId="{A19313DF-39F4-427F-BBED-8B2E8D977683}" destId="{025FC57B-D195-4116-8A42-6FE22E9C0855}" srcOrd="1" destOrd="0" presId="urn:microsoft.com/office/officeart/2005/8/layout/matrix1"/>
    <dgm:cxn modelId="{33CC1A4E-7680-468F-BACC-4D768CC9624C}" type="presParOf" srcId="{A19313DF-39F4-427F-BBED-8B2E8D977683}" destId="{FC52D5AA-E925-4E77-A9ED-FD3597781C9B}" srcOrd="2" destOrd="0" presId="urn:microsoft.com/office/officeart/2005/8/layout/matrix1"/>
    <dgm:cxn modelId="{B7F0F04B-EF86-4A64-B404-6AEB85521AC9}" type="presParOf" srcId="{A19313DF-39F4-427F-BBED-8B2E8D977683}" destId="{3B571672-A63A-44A4-8F20-CA175836EB67}" srcOrd="3" destOrd="0" presId="urn:microsoft.com/office/officeart/2005/8/layout/matrix1"/>
    <dgm:cxn modelId="{58A8043C-6950-4D37-B6D9-959CB6917067}" type="presParOf" srcId="{A19313DF-39F4-427F-BBED-8B2E8D977683}" destId="{4AF026A7-101C-400F-8809-1C6EBA819571}" srcOrd="4" destOrd="0" presId="urn:microsoft.com/office/officeart/2005/8/layout/matrix1"/>
    <dgm:cxn modelId="{D92557F2-F6A3-44B6-8535-B9EA10F501A3}" type="presParOf" srcId="{A19313DF-39F4-427F-BBED-8B2E8D977683}" destId="{02FCCD48-6DF3-4B63-A06B-605BBE74DB15}" srcOrd="5" destOrd="0" presId="urn:microsoft.com/office/officeart/2005/8/layout/matrix1"/>
    <dgm:cxn modelId="{441724B6-D340-48AC-8972-295D8929CD81}" type="presParOf" srcId="{A19313DF-39F4-427F-BBED-8B2E8D977683}" destId="{AB262DC9-4EF1-475A-BCA1-A89E501F1704}" srcOrd="6" destOrd="0" presId="urn:microsoft.com/office/officeart/2005/8/layout/matrix1"/>
    <dgm:cxn modelId="{E9272B45-B7A7-4853-B723-69CCAA11B055}" type="presParOf" srcId="{A19313DF-39F4-427F-BBED-8B2E8D977683}" destId="{BF0D9DCA-18A4-4B54-8121-C9502537AC24}" srcOrd="7" destOrd="0" presId="urn:microsoft.com/office/officeart/2005/8/layout/matrix1"/>
    <dgm:cxn modelId="{F5CCFA70-0BD2-4B33-8103-1D7BE42F4AED}" type="presParOf" srcId="{F4EDDD72-3754-4AB2-BF0C-F66ABD32B514}" destId="{C56974D3-BD2C-42C8-BB77-37CA81EC3C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44F339-BE99-4A4A-8EB5-E2988EF09FF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CC6EED1-661B-4663-9169-46F76C0E0C4A}">
      <dgm:prSet phldrT="[Text]"/>
      <dgm:spPr/>
      <dgm:t>
        <a:bodyPr/>
        <a:lstStyle/>
        <a:p>
          <a:r>
            <a:rPr lang="en-US" dirty="0" smtClean="0"/>
            <a:t>Program Outcomes</a:t>
          </a:r>
          <a:endParaRPr lang="en-US" dirty="0"/>
        </a:p>
      </dgm:t>
    </dgm:pt>
    <dgm:pt modelId="{30055F23-C05C-490B-9D05-2054E9E158FF}" type="parTrans" cxnId="{0E27A92A-7B06-4EF1-A5AD-7D0C89EEE8FE}">
      <dgm:prSet/>
      <dgm:spPr/>
      <dgm:t>
        <a:bodyPr/>
        <a:lstStyle/>
        <a:p>
          <a:endParaRPr lang="en-US"/>
        </a:p>
      </dgm:t>
    </dgm:pt>
    <dgm:pt modelId="{18959E15-D4EB-4AB9-AADD-F090B352B625}" type="sibTrans" cxnId="{0E27A92A-7B06-4EF1-A5AD-7D0C89EEE8FE}">
      <dgm:prSet/>
      <dgm:spPr/>
      <dgm:t>
        <a:bodyPr/>
        <a:lstStyle/>
        <a:p>
          <a:endParaRPr lang="en-US"/>
        </a:p>
      </dgm:t>
    </dgm:pt>
    <dgm:pt modelId="{3B494937-9341-4074-ADBE-93C5301D1FEC}">
      <dgm:prSet phldrT="[Text]"/>
      <dgm:spPr/>
      <dgm:t>
        <a:bodyPr/>
        <a:lstStyle/>
        <a:p>
          <a:endParaRPr lang="en-US" dirty="0">
            <a:solidFill>
              <a:schemeClr val="bg1"/>
            </a:solidFill>
          </a:endParaRPr>
        </a:p>
      </dgm:t>
    </dgm:pt>
    <dgm:pt modelId="{85EFC384-4099-4C12-B9A5-69BAA0F608BE}" type="parTrans" cxnId="{67CBA69B-6860-4787-A28E-3EF1DE04F813}">
      <dgm:prSet/>
      <dgm:spPr/>
      <dgm:t>
        <a:bodyPr/>
        <a:lstStyle/>
        <a:p>
          <a:endParaRPr lang="en-US"/>
        </a:p>
      </dgm:t>
    </dgm:pt>
    <dgm:pt modelId="{441820A7-595F-40EF-BE20-4FB4CE7805F0}" type="sibTrans" cxnId="{67CBA69B-6860-4787-A28E-3EF1DE04F813}">
      <dgm:prSet/>
      <dgm:spPr/>
      <dgm:t>
        <a:bodyPr/>
        <a:lstStyle/>
        <a:p>
          <a:endParaRPr lang="en-US"/>
        </a:p>
      </dgm:t>
    </dgm:pt>
    <dgm:pt modelId="{1AA554B9-83EE-45CE-B041-180D1824417B}">
      <dgm:prSet phldrT="[Text]"/>
      <dgm:spPr/>
      <dgm:t>
        <a:bodyPr/>
        <a:lstStyle/>
        <a:p>
          <a:endParaRPr lang="en-US" dirty="0"/>
        </a:p>
      </dgm:t>
    </dgm:pt>
    <dgm:pt modelId="{53893B85-A82E-4B62-871B-28FBA186D034}" type="parTrans" cxnId="{F4046AE7-5062-4A08-BFFD-2F8EA4C1489E}">
      <dgm:prSet/>
      <dgm:spPr/>
      <dgm:t>
        <a:bodyPr/>
        <a:lstStyle/>
        <a:p>
          <a:endParaRPr lang="en-US"/>
        </a:p>
      </dgm:t>
    </dgm:pt>
    <dgm:pt modelId="{C3043F2A-C341-4C92-8ED7-59C8849B6715}" type="sibTrans" cxnId="{F4046AE7-5062-4A08-BFFD-2F8EA4C1489E}">
      <dgm:prSet/>
      <dgm:spPr/>
      <dgm:t>
        <a:bodyPr/>
        <a:lstStyle/>
        <a:p>
          <a:endParaRPr lang="en-US"/>
        </a:p>
      </dgm:t>
    </dgm:pt>
    <dgm:pt modelId="{3E342621-A968-4DAC-A01B-830D5DE8E847}">
      <dgm:prSet phldrT="[Text]"/>
      <dgm:spPr/>
      <dgm:t>
        <a:bodyPr/>
        <a:lstStyle/>
        <a:p>
          <a:endParaRPr lang="en-US" dirty="0"/>
        </a:p>
      </dgm:t>
    </dgm:pt>
    <dgm:pt modelId="{7B3D16ED-8BB2-4214-B7F2-834A4CF71AE5}" type="parTrans" cxnId="{61DEF409-C22B-41E4-A368-4F87073D0E41}">
      <dgm:prSet/>
      <dgm:spPr/>
      <dgm:t>
        <a:bodyPr/>
        <a:lstStyle/>
        <a:p>
          <a:endParaRPr lang="en-US"/>
        </a:p>
      </dgm:t>
    </dgm:pt>
    <dgm:pt modelId="{9B3F1E9C-0F26-426B-92D6-4EDA6C94A12C}" type="sibTrans" cxnId="{61DEF409-C22B-41E4-A368-4F87073D0E41}">
      <dgm:prSet/>
      <dgm:spPr/>
      <dgm:t>
        <a:bodyPr/>
        <a:lstStyle/>
        <a:p>
          <a:endParaRPr lang="en-US"/>
        </a:p>
      </dgm:t>
    </dgm:pt>
    <dgm:pt modelId="{D6671103-8BCE-452E-B549-3F2EDB7B2CDB}">
      <dgm:prSet phldrT="[Text]"/>
      <dgm:spPr/>
      <dgm:t>
        <a:bodyPr/>
        <a:lstStyle/>
        <a:p>
          <a:r>
            <a:rPr lang="en-US" dirty="0" smtClean="0"/>
            <a:t>Coherence</a:t>
          </a:r>
          <a:endParaRPr lang="en-US" dirty="0"/>
        </a:p>
      </dgm:t>
    </dgm:pt>
    <dgm:pt modelId="{EB55ABE2-4EC1-4F30-8ADF-E3B1E7DB96AB}" type="parTrans" cxnId="{57B6111B-020D-4F39-A364-B24B909E3541}">
      <dgm:prSet/>
      <dgm:spPr/>
      <dgm:t>
        <a:bodyPr/>
        <a:lstStyle/>
        <a:p>
          <a:endParaRPr lang="en-US"/>
        </a:p>
      </dgm:t>
    </dgm:pt>
    <dgm:pt modelId="{9586FA5F-FD92-483E-8F23-51DAD4F9B717}" type="sibTrans" cxnId="{57B6111B-020D-4F39-A364-B24B909E3541}">
      <dgm:prSet/>
      <dgm:spPr/>
      <dgm:t>
        <a:bodyPr/>
        <a:lstStyle/>
        <a:p>
          <a:endParaRPr lang="en-US"/>
        </a:p>
      </dgm:t>
    </dgm:pt>
    <dgm:pt modelId="{F4EDDD72-3754-4AB2-BF0C-F66ABD32B514}" type="pres">
      <dgm:prSet presAssocID="{4244F339-BE99-4A4A-8EB5-E2988EF09FF6}" presName="diagram" presStyleCnt="0">
        <dgm:presLayoutVars>
          <dgm:chMax val="1"/>
          <dgm:dir/>
          <dgm:animLvl val="ctr"/>
          <dgm:resizeHandles val="exact"/>
        </dgm:presLayoutVars>
      </dgm:prSet>
      <dgm:spPr/>
      <dgm:t>
        <a:bodyPr/>
        <a:lstStyle/>
        <a:p>
          <a:endParaRPr lang="en-US"/>
        </a:p>
      </dgm:t>
    </dgm:pt>
    <dgm:pt modelId="{A19313DF-39F4-427F-BBED-8B2E8D977683}" type="pres">
      <dgm:prSet presAssocID="{4244F339-BE99-4A4A-8EB5-E2988EF09FF6}" presName="matrix" presStyleCnt="0"/>
      <dgm:spPr/>
    </dgm:pt>
    <dgm:pt modelId="{A56DC6F7-B9D3-4451-9BAD-E4DFFFAB7297}" type="pres">
      <dgm:prSet presAssocID="{4244F339-BE99-4A4A-8EB5-E2988EF09FF6}" presName="tile1" presStyleLbl="node1" presStyleIdx="0" presStyleCnt="4"/>
      <dgm:spPr/>
      <dgm:t>
        <a:bodyPr/>
        <a:lstStyle/>
        <a:p>
          <a:endParaRPr lang="en-US"/>
        </a:p>
      </dgm:t>
    </dgm:pt>
    <dgm:pt modelId="{025FC57B-D195-4116-8A42-6FE22E9C0855}" type="pres">
      <dgm:prSet presAssocID="{4244F339-BE99-4A4A-8EB5-E2988EF09FF6}" presName="tile1text" presStyleLbl="node1" presStyleIdx="0" presStyleCnt="4">
        <dgm:presLayoutVars>
          <dgm:chMax val="0"/>
          <dgm:chPref val="0"/>
          <dgm:bulletEnabled val="1"/>
        </dgm:presLayoutVars>
      </dgm:prSet>
      <dgm:spPr/>
      <dgm:t>
        <a:bodyPr/>
        <a:lstStyle/>
        <a:p>
          <a:endParaRPr lang="en-US"/>
        </a:p>
      </dgm:t>
    </dgm:pt>
    <dgm:pt modelId="{FC52D5AA-E925-4E77-A9ED-FD3597781C9B}" type="pres">
      <dgm:prSet presAssocID="{4244F339-BE99-4A4A-8EB5-E2988EF09FF6}" presName="tile2" presStyleLbl="node1" presStyleIdx="1" presStyleCnt="4"/>
      <dgm:spPr/>
      <dgm:t>
        <a:bodyPr/>
        <a:lstStyle/>
        <a:p>
          <a:endParaRPr lang="en-US"/>
        </a:p>
      </dgm:t>
    </dgm:pt>
    <dgm:pt modelId="{3B571672-A63A-44A4-8F20-CA175836EB67}" type="pres">
      <dgm:prSet presAssocID="{4244F339-BE99-4A4A-8EB5-E2988EF09FF6}" presName="tile2text" presStyleLbl="node1" presStyleIdx="1" presStyleCnt="4">
        <dgm:presLayoutVars>
          <dgm:chMax val="0"/>
          <dgm:chPref val="0"/>
          <dgm:bulletEnabled val="1"/>
        </dgm:presLayoutVars>
      </dgm:prSet>
      <dgm:spPr/>
      <dgm:t>
        <a:bodyPr/>
        <a:lstStyle/>
        <a:p>
          <a:endParaRPr lang="en-US"/>
        </a:p>
      </dgm:t>
    </dgm:pt>
    <dgm:pt modelId="{4AF026A7-101C-400F-8809-1C6EBA819571}" type="pres">
      <dgm:prSet presAssocID="{4244F339-BE99-4A4A-8EB5-E2988EF09FF6}" presName="tile3" presStyleLbl="node1" presStyleIdx="2" presStyleCnt="4"/>
      <dgm:spPr/>
      <dgm:t>
        <a:bodyPr/>
        <a:lstStyle/>
        <a:p>
          <a:endParaRPr lang="en-US"/>
        </a:p>
      </dgm:t>
    </dgm:pt>
    <dgm:pt modelId="{02FCCD48-6DF3-4B63-A06B-605BBE74DB15}" type="pres">
      <dgm:prSet presAssocID="{4244F339-BE99-4A4A-8EB5-E2988EF09FF6}" presName="tile3text" presStyleLbl="node1" presStyleIdx="2" presStyleCnt="4">
        <dgm:presLayoutVars>
          <dgm:chMax val="0"/>
          <dgm:chPref val="0"/>
          <dgm:bulletEnabled val="1"/>
        </dgm:presLayoutVars>
      </dgm:prSet>
      <dgm:spPr/>
      <dgm:t>
        <a:bodyPr/>
        <a:lstStyle/>
        <a:p>
          <a:endParaRPr lang="en-US"/>
        </a:p>
      </dgm:t>
    </dgm:pt>
    <dgm:pt modelId="{AB262DC9-4EF1-475A-BCA1-A89E501F1704}" type="pres">
      <dgm:prSet presAssocID="{4244F339-BE99-4A4A-8EB5-E2988EF09FF6}" presName="tile4" presStyleLbl="node1" presStyleIdx="3" presStyleCnt="4"/>
      <dgm:spPr/>
      <dgm:t>
        <a:bodyPr/>
        <a:lstStyle/>
        <a:p>
          <a:endParaRPr lang="en-US"/>
        </a:p>
      </dgm:t>
    </dgm:pt>
    <dgm:pt modelId="{BF0D9DCA-18A4-4B54-8121-C9502537AC24}" type="pres">
      <dgm:prSet presAssocID="{4244F339-BE99-4A4A-8EB5-E2988EF09FF6}" presName="tile4text" presStyleLbl="node1" presStyleIdx="3" presStyleCnt="4">
        <dgm:presLayoutVars>
          <dgm:chMax val="0"/>
          <dgm:chPref val="0"/>
          <dgm:bulletEnabled val="1"/>
        </dgm:presLayoutVars>
      </dgm:prSet>
      <dgm:spPr/>
      <dgm:t>
        <a:bodyPr/>
        <a:lstStyle/>
        <a:p>
          <a:endParaRPr lang="en-US"/>
        </a:p>
      </dgm:t>
    </dgm:pt>
    <dgm:pt modelId="{C56974D3-BD2C-42C8-BB77-37CA81EC3C04}" type="pres">
      <dgm:prSet presAssocID="{4244F339-BE99-4A4A-8EB5-E2988EF09FF6}" presName="centerTile" presStyleLbl="fgShp" presStyleIdx="0" presStyleCnt="1">
        <dgm:presLayoutVars>
          <dgm:chMax val="0"/>
          <dgm:chPref val="0"/>
        </dgm:presLayoutVars>
      </dgm:prSet>
      <dgm:spPr/>
      <dgm:t>
        <a:bodyPr/>
        <a:lstStyle/>
        <a:p>
          <a:endParaRPr lang="en-US"/>
        </a:p>
      </dgm:t>
    </dgm:pt>
  </dgm:ptLst>
  <dgm:cxnLst>
    <dgm:cxn modelId="{5D1341C4-D1C0-43CB-9663-E944AEA44E7C}" type="presOf" srcId="{3E342621-A968-4DAC-A01B-830D5DE8E847}" destId="{02FCCD48-6DF3-4B63-A06B-605BBE74DB15}" srcOrd="1" destOrd="0" presId="urn:microsoft.com/office/officeart/2005/8/layout/matrix1"/>
    <dgm:cxn modelId="{A68BB798-E2A7-42F3-B642-F338F27B0777}" type="presOf" srcId="{D6671103-8BCE-452E-B549-3F2EDB7B2CDB}" destId="{BF0D9DCA-18A4-4B54-8121-C9502537AC24}" srcOrd="1" destOrd="0" presId="urn:microsoft.com/office/officeart/2005/8/layout/matrix1"/>
    <dgm:cxn modelId="{1EFC80B3-1D9B-4A78-84CF-31D9551BEE6B}" type="presOf" srcId="{4244F339-BE99-4A4A-8EB5-E2988EF09FF6}" destId="{F4EDDD72-3754-4AB2-BF0C-F66ABD32B514}" srcOrd="0" destOrd="0" presId="urn:microsoft.com/office/officeart/2005/8/layout/matrix1"/>
    <dgm:cxn modelId="{C499856C-75DD-4154-B965-1F38FE3A042A}" type="presOf" srcId="{FCC6EED1-661B-4663-9169-46F76C0E0C4A}" destId="{C56974D3-BD2C-42C8-BB77-37CA81EC3C04}" srcOrd="0" destOrd="0" presId="urn:microsoft.com/office/officeart/2005/8/layout/matrix1"/>
    <dgm:cxn modelId="{0E27A92A-7B06-4EF1-A5AD-7D0C89EEE8FE}" srcId="{4244F339-BE99-4A4A-8EB5-E2988EF09FF6}" destId="{FCC6EED1-661B-4663-9169-46F76C0E0C4A}" srcOrd="0" destOrd="0" parTransId="{30055F23-C05C-490B-9D05-2054E9E158FF}" sibTransId="{18959E15-D4EB-4AB9-AADD-F090B352B625}"/>
    <dgm:cxn modelId="{83F42344-24EB-4E79-A83E-6BBE48300D48}" type="presOf" srcId="{1AA554B9-83EE-45CE-B041-180D1824417B}" destId="{FC52D5AA-E925-4E77-A9ED-FD3597781C9B}" srcOrd="0" destOrd="0" presId="urn:microsoft.com/office/officeart/2005/8/layout/matrix1"/>
    <dgm:cxn modelId="{330AC1A5-2581-4F21-BD85-2F05D2E9BB65}" type="presOf" srcId="{3E342621-A968-4DAC-A01B-830D5DE8E847}" destId="{4AF026A7-101C-400F-8809-1C6EBA819571}" srcOrd="0" destOrd="0" presId="urn:microsoft.com/office/officeart/2005/8/layout/matrix1"/>
    <dgm:cxn modelId="{F4046AE7-5062-4A08-BFFD-2F8EA4C1489E}" srcId="{FCC6EED1-661B-4663-9169-46F76C0E0C4A}" destId="{1AA554B9-83EE-45CE-B041-180D1824417B}" srcOrd="1" destOrd="0" parTransId="{53893B85-A82E-4B62-871B-28FBA186D034}" sibTransId="{C3043F2A-C341-4C92-8ED7-59C8849B6715}"/>
    <dgm:cxn modelId="{61DEF409-C22B-41E4-A368-4F87073D0E41}" srcId="{FCC6EED1-661B-4663-9169-46F76C0E0C4A}" destId="{3E342621-A968-4DAC-A01B-830D5DE8E847}" srcOrd="2" destOrd="0" parTransId="{7B3D16ED-8BB2-4214-B7F2-834A4CF71AE5}" sibTransId="{9B3F1E9C-0F26-426B-92D6-4EDA6C94A12C}"/>
    <dgm:cxn modelId="{F6047714-3354-4829-92B5-40AF734A747C}" type="presOf" srcId="{3B494937-9341-4074-ADBE-93C5301D1FEC}" destId="{A56DC6F7-B9D3-4451-9BAD-E4DFFFAB7297}" srcOrd="0" destOrd="0" presId="urn:microsoft.com/office/officeart/2005/8/layout/matrix1"/>
    <dgm:cxn modelId="{57B6111B-020D-4F39-A364-B24B909E3541}" srcId="{FCC6EED1-661B-4663-9169-46F76C0E0C4A}" destId="{D6671103-8BCE-452E-B549-3F2EDB7B2CDB}" srcOrd="3" destOrd="0" parTransId="{EB55ABE2-4EC1-4F30-8ADF-E3B1E7DB96AB}" sibTransId="{9586FA5F-FD92-483E-8F23-51DAD4F9B717}"/>
    <dgm:cxn modelId="{67CBA69B-6860-4787-A28E-3EF1DE04F813}" srcId="{FCC6EED1-661B-4663-9169-46F76C0E0C4A}" destId="{3B494937-9341-4074-ADBE-93C5301D1FEC}" srcOrd="0" destOrd="0" parTransId="{85EFC384-4099-4C12-B9A5-69BAA0F608BE}" sibTransId="{441820A7-595F-40EF-BE20-4FB4CE7805F0}"/>
    <dgm:cxn modelId="{354948AE-85D5-4384-BD8C-3F936E020D43}" type="presOf" srcId="{D6671103-8BCE-452E-B549-3F2EDB7B2CDB}" destId="{AB262DC9-4EF1-475A-BCA1-A89E501F1704}" srcOrd="0" destOrd="0" presId="urn:microsoft.com/office/officeart/2005/8/layout/matrix1"/>
    <dgm:cxn modelId="{22223BCB-2643-4857-AF0C-ED8553115EAD}" type="presOf" srcId="{3B494937-9341-4074-ADBE-93C5301D1FEC}" destId="{025FC57B-D195-4116-8A42-6FE22E9C0855}" srcOrd="1" destOrd="0" presId="urn:microsoft.com/office/officeart/2005/8/layout/matrix1"/>
    <dgm:cxn modelId="{2D289A47-A919-4763-839C-7E8A2DDB5E87}" type="presOf" srcId="{1AA554B9-83EE-45CE-B041-180D1824417B}" destId="{3B571672-A63A-44A4-8F20-CA175836EB67}" srcOrd="1" destOrd="0" presId="urn:microsoft.com/office/officeart/2005/8/layout/matrix1"/>
    <dgm:cxn modelId="{85B9C6E1-FEC6-4234-BBB3-5F84B6E552F2}" type="presParOf" srcId="{F4EDDD72-3754-4AB2-BF0C-F66ABD32B514}" destId="{A19313DF-39F4-427F-BBED-8B2E8D977683}" srcOrd="0" destOrd="0" presId="urn:microsoft.com/office/officeart/2005/8/layout/matrix1"/>
    <dgm:cxn modelId="{4C3490D4-3E9F-44F1-A906-1DCB61F1407F}" type="presParOf" srcId="{A19313DF-39F4-427F-BBED-8B2E8D977683}" destId="{A56DC6F7-B9D3-4451-9BAD-E4DFFFAB7297}" srcOrd="0" destOrd="0" presId="urn:microsoft.com/office/officeart/2005/8/layout/matrix1"/>
    <dgm:cxn modelId="{0BB47AAE-8DB3-4373-A979-CA5E4623AC81}" type="presParOf" srcId="{A19313DF-39F4-427F-BBED-8B2E8D977683}" destId="{025FC57B-D195-4116-8A42-6FE22E9C0855}" srcOrd="1" destOrd="0" presId="urn:microsoft.com/office/officeart/2005/8/layout/matrix1"/>
    <dgm:cxn modelId="{2DAE3748-33B1-44C2-8B16-9566498E9D7F}" type="presParOf" srcId="{A19313DF-39F4-427F-BBED-8B2E8D977683}" destId="{FC52D5AA-E925-4E77-A9ED-FD3597781C9B}" srcOrd="2" destOrd="0" presId="urn:microsoft.com/office/officeart/2005/8/layout/matrix1"/>
    <dgm:cxn modelId="{06E5AA2C-ACA7-4E61-9DD7-35F65A3D75F2}" type="presParOf" srcId="{A19313DF-39F4-427F-BBED-8B2E8D977683}" destId="{3B571672-A63A-44A4-8F20-CA175836EB67}" srcOrd="3" destOrd="0" presId="urn:microsoft.com/office/officeart/2005/8/layout/matrix1"/>
    <dgm:cxn modelId="{D0FA99FD-D0C4-4D34-ADB5-35B56664AFD4}" type="presParOf" srcId="{A19313DF-39F4-427F-BBED-8B2E8D977683}" destId="{4AF026A7-101C-400F-8809-1C6EBA819571}" srcOrd="4" destOrd="0" presId="urn:microsoft.com/office/officeart/2005/8/layout/matrix1"/>
    <dgm:cxn modelId="{E6261CB0-BA79-4AB8-A533-03B4A85880C7}" type="presParOf" srcId="{A19313DF-39F4-427F-BBED-8B2E8D977683}" destId="{02FCCD48-6DF3-4B63-A06B-605BBE74DB15}" srcOrd="5" destOrd="0" presId="urn:microsoft.com/office/officeart/2005/8/layout/matrix1"/>
    <dgm:cxn modelId="{21395034-783A-473C-87F8-FA2FB211F2B3}" type="presParOf" srcId="{A19313DF-39F4-427F-BBED-8B2E8D977683}" destId="{AB262DC9-4EF1-475A-BCA1-A89E501F1704}" srcOrd="6" destOrd="0" presId="urn:microsoft.com/office/officeart/2005/8/layout/matrix1"/>
    <dgm:cxn modelId="{14FADDE9-E5F9-4544-BB5E-AC3C11D8DD5F}" type="presParOf" srcId="{A19313DF-39F4-427F-BBED-8B2E8D977683}" destId="{BF0D9DCA-18A4-4B54-8121-C9502537AC24}" srcOrd="7" destOrd="0" presId="urn:microsoft.com/office/officeart/2005/8/layout/matrix1"/>
    <dgm:cxn modelId="{2096CEC1-60E1-4D07-BD1E-2BAD74690A7B}" type="presParOf" srcId="{F4EDDD72-3754-4AB2-BF0C-F66ABD32B514}" destId="{C56974D3-BD2C-42C8-BB77-37CA81EC3C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44F339-BE99-4A4A-8EB5-E2988EF09FF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CC6EED1-661B-4663-9169-46F76C0E0C4A}">
      <dgm:prSet phldrT="[Text]"/>
      <dgm:spPr/>
      <dgm:t>
        <a:bodyPr/>
        <a:lstStyle/>
        <a:p>
          <a:r>
            <a:rPr lang="en-US" dirty="0" smtClean="0"/>
            <a:t>Program Outcomes</a:t>
          </a:r>
          <a:endParaRPr lang="en-US" dirty="0"/>
        </a:p>
      </dgm:t>
    </dgm:pt>
    <dgm:pt modelId="{30055F23-C05C-490B-9D05-2054E9E158FF}" type="parTrans" cxnId="{0E27A92A-7B06-4EF1-A5AD-7D0C89EEE8FE}">
      <dgm:prSet/>
      <dgm:spPr/>
      <dgm:t>
        <a:bodyPr/>
        <a:lstStyle/>
        <a:p>
          <a:endParaRPr lang="en-US"/>
        </a:p>
      </dgm:t>
    </dgm:pt>
    <dgm:pt modelId="{18959E15-D4EB-4AB9-AADD-F090B352B625}" type="sibTrans" cxnId="{0E27A92A-7B06-4EF1-A5AD-7D0C89EEE8FE}">
      <dgm:prSet/>
      <dgm:spPr/>
      <dgm:t>
        <a:bodyPr/>
        <a:lstStyle/>
        <a:p>
          <a:endParaRPr lang="en-US"/>
        </a:p>
      </dgm:t>
    </dgm:pt>
    <dgm:pt modelId="{3B494937-9341-4074-ADBE-93C5301D1FEC}">
      <dgm:prSet phldrT="[Text]"/>
      <dgm:spPr/>
      <dgm:t>
        <a:bodyPr/>
        <a:lstStyle/>
        <a:p>
          <a:r>
            <a:rPr lang="en-US" dirty="0" smtClean="0">
              <a:solidFill>
                <a:schemeClr val="bg1"/>
              </a:solidFill>
            </a:rPr>
            <a:t>Connections between scholarship and practice</a:t>
          </a:r>
          <a:endParaRPr lang="en-US" dirty="0">
            <a:solidFill>
              <a:schemeClr val="bg1"/>
            </a:solidFill>
          </a:endParaRPr>
        </a:p>
      </dgm:t>
    </dgm:pt>
    <dgm:pt modelId="{85EFC384-4099-4C12-B9A5-69BAA0F608BE}" type="parTrans" cxnId="{67CBA69B-6860-4787-A28E-3EF1DE04F813}">
      <dgm:prSet/>
      <dgm:spPr/>
      <dgm:t>
        <a:bodyPr/>
        <a:lstStyle/>
        <a:p>
          <a:endParaRPr lang="en-US"/>
        </a:p>
      </dgm:t>
    </dgm:pt>
    <dgm:pt modelId="{441820A7-595F-40EF-BE20-4FB4CE7805F0}" type="sibTrans" cxnId="{67CBA69B-6860-4787-A28E-3EF1DE04F813}">
      <dgm:prSet/>
      <dgm:spPr/>
      <dgm:t>
        <a:bodyPr/>
        <a:lstStyle/>
        <a:p>
          <a:endParaRPr lang="en-US"/>
        </a:p>
      </dgm:t>
    </dgm:pt>
    <dgm:pt modelId="{1AA554B9-83EE-45CE-B041-180D1824417B}">
      <dgm:prSet phldrT="[Text]"/>
      <dgm:spPr/>
      <dgm:t>
        <a:bodyPr/>
        <a:lstStyle/>
        <a:p>
          <a:r>
            <a:rPr lang="en-US" dirty="0" smtClean="0"/>
            <a:t>Strength of the joint work of the university and the field</a:t>
          </a:r>
          <a:endParaRPr lang="en-US" dirty="0"/>
        </a:p>
      </dgm:t>
    </dgm:pt>
    <dgm:pt modelId="{53893B85-A82E-4B62-871B-28FBA186D034}" type="parTrans" cxnId="{F4046AE7-5062-4A08-BFFD-2F8EA4C1489E}">
      <dgm:prSet/>
      <dgm:spPr/>
      <dgm:t>
        <a:bodyPr/>
        <a:lstStyle/>
        <a:p>
          <a:endParaRPr lang="en-US"/>
        </a:p>
      </dgm:t>
    </dgm:pt>
    <dgm:pt modelId="{C3043F2A-C341-4C92-8ED7-59C8849B6715}" type="sibTrans" cxnId="{F4046AE7-5062-4A08-BFFD-2F8EA4C1489E}">
      <dgm:prSet/>
      <dgm:spPr/>
      <dgm:t>
        <a:bodyPr/>
        <a:lstStyle/>
        <a:p>
          <a:endParaRPr lang="en-US"/>
        </a:p>
      </dgm:t>
    </dgm:pt>
    <dgm:pt modelId="{3E342621-A968-4DAC-A01B-830D5DE8E847}">
      <dgm:prSet phldrT="[Text]"/>
      <dgm:spPr/>
      <dgm:t>
        <a:bodyPr/>
        <a:lstStyle/>
        <a:p>
          <a:r>
            <a:rPr lang="en-US" dirty="0" smtClean="0"/>
            <a:t>Efforts to address equity and excellence programmatically</a:t>
          </a:r>
          <a:endParaRPr lang="en-US" dirty="0"/>
        </a:p>
      </dgm:t>
    </dgm:pt>
    <dgm:pt modelId="{7B3D16ED-8BB2-4214-B7F2-834A4CF71AE5}" type="parTrans" cxnId="{61DEF409-C22B-41E4-A368-4F87073D0E41}">
      <dgm:prSet/>
      <dgm:spPr/>
      <dgm:t>
        <a:bodyPr/>
        <a:lstStyle/>
        <a:p>
          <a:endParaRPr lang="en-US"/>
        </a:p>
      </dgm:t>
    </dgm:pt>
    <dgm:pt modelId="{9B3F1E9C-0F26-426B-92D6-4EDA6C94A12C}" type="sibTrans" cxnId="{61DEF409-C22B-41E4-A368-4F87073D0E41}">
      <dgm:prSet/>
      <dgm:spPr/>
      <dgm:t>
        <a:bodyPr/>
        <a:lstStyle/>
        <a:p>
          <a:endParaRPr lang="en-US"/>
        </a:p>
      </dgm:t>
    </dgm:pt>
    <dgm:pt modelId="{D6671103-8BCE-452E-B549-3F2EDB7B2CDB}">
      <dgm:prSet phldrT="[Text]"/>
      <dgm:spPr/>
      <dgm:t>
        <a:bodyPr/>
        <a:lstStyle/>
        <a:p>
          <a:r>
            <a:rPr lang="en-US" dirty="0" smtClean="0"/>
            <a:t>Coherence</a:t>
          </a:r>
          <a:endParaRPr lang="en-US" dirty="0"/>
        </a:p>
      </dgm:t>
    </dgm:pt>
    <dgm:pt modelId="{EB55ABE2-4EC1-4F30-8ADF-E3B1E7DB96AB}" type="parTrans" cxnId="{57B6111B-020D-4F39-A364-B24B909E3541}">
      <dgm:prSet/>
      <dgm:spPr/>
      <dgm:t>
        <a:bodyPr/>
        <a:lstStyle/>
        <a:p>
          <a:endParaRPr lang="en-US"/>
        </a:p>
      </dgm:t>
    </dgm:pt>
    <dgm:pt modelId="{9586FA5F-FD92-483E-8F23-51DAD4F9B717}" type="sibTrans" cxnId="{57B6111B-020D-4F39-A364-B24B909E3541}">
      <dgm:prSet/>
      <dgm:spPr/>
      <dgm:t>
        <a:bodyPr/>
        <a:lstStyle/>
        <a:p>
          <a:endParaRPr lang="en-US"/>
        </a:p>
      </dgm:t>
    </dgm:pt>
    <dgm:pt modelId="{F4EDDD72-3754-4AB2-BF0C-F66ABD32B514}" type="pres">
      <dgm:prSet presAssocID="{4244F339-BE99-4A4A-8EB5-E2988EF09FF6}" presName="diagram" presStyleCnt="0">
        <dgm:presLayoutVars>
          <dgm:chMax val="1"/>
          <dgm:dir/>
          <dgm:animLvl val="ctr"/>
          <dgm:resizeHandles val="exact"/>
        </dgm:presLayoutVars>
      </dgm:prSet>
      <dgm:spPr/>
      <dgm:t>
        <a:bodyPr/>
        <a:lstStyle/>
        <a:p>
          <a:endParaRPr lang="en-US"/>
        </a:p>
      </dgm:t>
    </dgm:pt>
    <dgm:pt modelId="{A19313DF-39F4-427F-BBED-8B2E8D977683}" type="pres">
      <dgm:prSet presAssocID="{4244F339-BE99-4A4A-8EB5-E2988EF09FF6}" presName="matrix" presStyleCnt="0"/>
      <dgm:spPr/>
    </dgm:pt>
    <dgm:pt modelId="{A56DC6F7-B9D3-4451-9BAD-E4DFFFAB7297}" type="pres">
      <dgm:prSet presAssocID="{4244F339-BE99-4A4A-8EB5-E2988EF09FF6}" presName="tile1" presStyleLbl="node1" presStyleIdx="0" presStyleCnt="4"/>
      <dgm:spPr/>
      <dgm:t>
        <a:bodyPr/>
        <a:lstStyle/>
        <a:p>
          <a:endParaRPr lang="en-US"/>
        </a:p>
      </dgm:t>
    </dgm:pt>
    <dgm:pt modelId="{025FC57B-D195-4116-8A42-6FE22E9C0855}" type="pres">
      <dgm:prSet presAssocID="{4244F339-BE99-4A4A-8EB5-E2988EF09FF6}" presName="tile1text" presStyleLbl="node1" presStyleIdx="0" presStyleCnt="4">
        <dgm:presLayoutVars>
          <dgm:chMax val="0"/>
          <dgm:chPref val="0"/>
          <dgm:bulletEnabled val="1"/>
        </dgm:presLayoutVars>
      </dgm:prSet>
      <dgm:spPr/>
      <dgm:t>
        <a:bodyPr/>
        <a:lstStyle/>
        <a:p>
          <a:endParaRPr lang="en-US"/>
        </a:p>
      </dgm:t>
    </dgm:pt>
    <dgm:pt modelId="{FC52D5AA-E925-4E77-A9ED-FD3597781C9B}" type="pres">
      <dgm:prSet presAssocID="{4244F339-BE99-4A4A-8EB5-E2988EF09FF6}" presName="tile2" presStyleLbl="node1" presStyleIdx="1" presStyleCnt="4"/>
      <dgm:spPr/>
      <dgm:t>
        <a:bodyPr/>
        <a:lstStyle/>
        <a:p>
          <a:endParaRPr lang="en-US"/>
        </a:p>
      </dgm:t>
    </dgm:pt>
    <dgm:pt modelId="{3B571672-A63A-44A4-8F20-CA175836EB67}" type="pres">
      <dgm:prSet presAssocID="{4244F339-BE99-4A4A-8EB5-E2988EF09FF6}" presName="tile2text" presStyleLbl="node1" presStyleIdx="1" presStyleCnt="4">
        <dgm:presLayoutVars>
          <dgm:chMax val="0"/>
          <dgm:chPref val="0"/>
          <dgm:bulletEnabled val="1"/>
        </dgm:presLayoutVars>
      </dgm:prSet>
      <dgm:spPr/>
      <dgm:t>
        <a:bodyPr/>
        <a:lstStyle/>
        <a:p>
          <a:endParaRPr lang="en-US"/>
        </a:p>
      </dgm:t>
    </dgm:pt>
    <dgm:pt modelId="{4AF026A7-101C-400F-8809-1C6EBA819571}" type="pres">
      <dgm:prSet presAssocID="{4244F339-BE99-4A4A-8EB5-E2988EF09FF6}" presName="tile3" presStyleLbl="node1" presStyleIdx="2" presStyleCnt="4"/>
      <dgm:spPr/>
      <dgm:t>
        <a:bodyPr/>
        <a:lstStyle/>
        <a:p>
          <a:endParaRPr lang="en-US"/>
        </a:p>
      </dgm:t>
    </dgm:pt>
    <dgm:pt modelId="{02FCCD48-6DF3-4B63-A06B-605BBE74DB15}" type="pres">
      <dgm:prSet presAssocID="{4244F339-BE99-4A4A-8EB5-E2988EF09FF6}" presName="tile3text" presStyleLbl="node1" presStyleIdx="2" presStyleCnt="4">
        <dgm:presLayoutVars>
          <dgm:chMax val="0"/>
          <dgm:chPref val="0"/>
          <dgm:bulletEnabled val="1"/>
        </dgm:presLayoutVars>
      </dgm:prSet>
      <dgm:spPr/>
      <dgm:t>
        <a:bodyPr/>
        <a:lstStyle/>
        <a:p>
          <a:endParaRPr lang="en-US"/>
        </a:p>
      </dgm:t>
    </dgm:pt>
    <dgm:pt modelId="{AB262DC9-4EF1-475A-BCA1-A89E501F1704}" type="pres">
      <dgm:prSet presAssocID="{4244F339-BE99-4A4A-8EB5-E2988EF09FF6}" presName="tile4" presStyleLbl="node1" presStyleIdx="3" presStyleCnt="4"/>
      <dgm:spPr/>
      <dgm:t>
        <a:bodyPr/>
        <a:lstStyle/>
        <a:p>
          <a:endParaRPr lang="en-US"/>
        </a:p>
      </dgm:t>
    </dgm:pt>
    <dgm:pt modelId="{BF0D9DCA-18A4-4B54-8121-C9502537AC24}" type="pres">
      <dgm:prSet presAssocID="{4244F339-BE99-4A4A-8EB5-E2988EF09FF6}" presName="tile4text" presStyleLbl="node1" presStyleIdx="3" presStyleCnt="4">
        <dgm:presLayoutVars>
          <dgm:chMax val="0"/>
          <dgm:chPref val="0"/>
          <dgm:bulletEnabled val="1"/>
        </dgm:presLayoutVars>
      </dgm:prSet>
      <dgm:spPr/>
      <dgm:t>
        <a:bodyPr/>
        <a:lstStyle/>
        <a:p>
          <a:endParaRPr lang="en-US"/>
        </a:p>
      </dgm:t>
    </dgm:pt>
    <dgm:pt modelId="{C56974D3-BD2C-42C8-BB77-37CA81EC3C04}" type="pres">
      <dgm:prSet presAssocID="{4244F339-BE99-4A4A-8EB5-E2988EF09FF6}" presName="centerTile" presStyleLbl="fgShp" presStyleIdx="0" presStyleCnt="1">
        <dgm:presLayoutVars>
          <dgm:chMax val="0"/>
          <dgm:chPref val="0"/>
        </dgm:presLayoutVars>
      </dgm:prSet>
      <dgm:spPr/>
      <dgm:t>
        <a:bodyPr/>
        <a:lstStyle/>
        <a:p>
          <a:endParaRPr lang="en-US"/>
        </a:p>
      </dgm:t>
    </dgm:pt>
  </dgm:ptLst>
  <dgm:cxnLst>
    <dgm:cxn modelId="{D29873E6-A335-4CB6-B88C-A6E57285A226}" type="presOf" srcId="{3E342621-A968-4DAC-A01B-830D5DE8E847}" destId="{4AF026A7-101C-400F-8809-1C6EBA819571}" srcOrd="0" destOrd="0" presId="urn:microsoft.com/office/officeart/2005/8/layout/matrix1"/>
    <dgm:cxn modelId="{940BB961-FA1F-4490-A456-98C86EE9BEA6}" type="presOf" srcId="{3E342621-A968-4DAC-A01B-830D5DE8E847}" destId="{02FCCD48-6DF3-4B63-A06B-605BBE74DB15}" srcOrd="1" destOrd="0" presId="urn:microsoft.com/office/officeart/2005/8/layout/matrix1"/>
    <dgm:cxn modelId="{0E27A92A-7B06-4EF1-A5AD-7D0C89EEE8FE}" srcId="{4244F339-BE99-4A4A-8EB5-E2988EF09FF6}" destId="{FCC6EED1-661B-4663-9169-46F76C0E0C4A}" srcOrd="0" destOrd="0" parTransId="{30055F23-C05C-490B-9D05-2054E9E158FF}" sibTransId="{18959E15-D4EB-4AB9-AADD-F090B352B625}"/>
    <dgm:cxn modelId="{2D9BC6C2-40D3-45D4-B1DD-2A8B6A65449F}" type="presOf" srcId="{D6671103-8BCE-452E-B549-3F2EDB7B2CDB}" destId="{BF0D9DCA-18A4-4B54-8121-C9502537AC24}" srcOrd="1" destOrd="0" presId="urn:microsoft.com/office/officeart/2005/8/layout/matrix1"/>
    <dgm:cxn modelId="{102B29B7-1F92-4227-93D4-B3134D757D3C}" type="presOf" srcId="{4244F339-BE99-4A4A-8EB5-E2988EF09FF6}" destId="{F4EDDD72-3754-4AB2-BF0C-F66ABD32B514}" srcOrd="0" destOrd="0" presId="urn:microsoft.com/office/officeart/2005/8/layout/matrix1"/>
    <dgm:cxn modelId="{F4046AE7-5062-4A08-BFFD-2F8EA4C1489E}" srcId="{FCC6EED1-661B-4663-9169-46F76C0E0C4A}" destId="{1AA554B9-83EE-45CE-B041-180D1824417B}" srcOrd="1" destOrd="0" parTransId="{53893B85-A82E-4B62-871B-28FBA186D034}" sibTransId="{C3043F2A-C341-4C92-8ED7-59C8849B6715}"/>
    <dgm:cxn modelId="{61DEF409-C22B-41E4-A368-4F87073D0E41}" srcId="{FCC6EED1-661B-4663-9169-46F76C0E0C4A}" destId="{3E342621-A968-4DAC-A01B-830D5DE8E847}" srcOrd="2" destOrd="0" parTransId="{7B3D16ED-8BB2-4214-B7F2-834A4CF71AE5}" sibTransId="{9B3F1E9C-0F26-426B-92D6-4EDA6C94A12C}"/>
    <dgm:cxn modelId="{188D4687-EE1B-49C2-98CA-0D510F504AB6}" type="presOf" srcId="{3B494937-9341-4074-ADBE-93C5301D1FEC}" destId="{025FC57B-D195-4116-8A42-6FE22E9C0855}" srcOrd="1" destOrd="0" presId="urn:microsoft.com/office/officeart/2005/8/layout/matrix1"/>
    <dgm:cxn modelId="{97B4065F-F694-4D89-8CE7-D51D4FBB2976}" type="presOf" srcId="{D6671103-8BCE-452E-B549-3F2EDB7B2CDB}" destId="{AB262DC9-4EF1-475A-BCA1-A89E501F1704}" srcOrd="0" destOrd="0" presId="urn:microsoft.com/office/officeart/2005/8/layout/matrix1"/>
    <dgm:cxn modelId="{57B6111B-020D-4F39-A364-B24B909E3541}" srcId="{FCC6EED1-661B-4663-9169-46F76C0E0C4A}" destId="{D6671103-8BCE-452E-B549-3F2EDB7B2CDB}" srcOrd="3" destOrd="0" parTransId="{EB55ABE2-4EC1-4F30-8ADF-E3B1E7DB96AB}" sibTransId="{9586FA5F-FD92-483E-8F23-51DAD4F9B717}"/>
    <dgm:cxn modelId="{67CBA69B-6860-4787-A28E-3EF1DE04F813}" srcId="{FCC6EED1-661B-4663-9169-46F76C0E0C4A}" destId="{3B494937-9341-4074-ADBE-93C5301D1FEC}" srcOrd="0" destOrd="0" parTransId="{85EFC384-4099-4C12-B9A5-69BAA0F608BE}" sibTransId="{441820A7-595F-40EF-BE20-4FB4CE7805F0}"/>
    <dgm:cxn modelId="{9A90EE00-E467-4378-82DF-9FD6F601B9C5}" type="presOf" srcId="{3B494937-9341-4074-ADBE-93C5301D1FEC}" destId="{A56DC6F7-B9D3-4451-9BAD-E4DFFFAB7297}" srcOrd="0" destOrd="0" presId="urn:microsoft.com/office/officeart/2005/8/layout/matrix1"/>
    <dgm:cxn modelId="{8073AC7D-3D6F-4BE2-8368-FC8171755443}" type="presOf" srcId="{1AA554B9-83EE-45CE-B041-180D1824417B}" destId="{FC52D5AA-E925-4E77-A9ED-FD3597781C9B}" srcOrd="0" destOrd="0" presId="urn:microsoft.com/office/officeart/2005/8/layout/matrix1"/>
    <dgm:cxn modelId="{7125C2C2-9102-4A8F-9331-49F9F639DA32}" type="presOf" srcId="{FCC6EED1-661B-4663-9169-46F76C0E0C4A}" destId="{C56974D3-BD2C-42C8-BB77-37CA81EC3C04}" srcOrd="0" destOrd="0" presId="urn:microsoft.com/office/officeart/2005/8/layout/matrix1"/>
    <dgm:cxn modelId="{FDC557F5-62CA-44B8-87F1-72ADDCB5304F}" type="presOf" srcId="{1AA554B9-83EE-45CE-B041-180D1824417B}" destId="{3B571672-A63A-44A4-8F20-CA175836EB67}" srcOrd="1" destOrd="0" presId="urn:microsoft.com/office/officeart/2005/8/layout/matrix1"/>
    <dgm:cxn modelId="{9C03EBA9-7982-4978-9345-359FCCE7CB53}" type="presParOf" srcId="{F4EDDD72-3754-4AB2-BF0C-F66ABD32B514}" destId="{A19313DF-39F4-427F-BBED-8B2E8D977683}" srcOrd="0" destOrd="0" presId="urn:microsoft.com/office/officeart/2005/8/layout/matrix1"/>
    <dgm:cxn modelId="{3DB9FBAE-185B-432A-90B6-4745AA23248C}" type="presParOf" srcId="{A19313DF-39F4-427F-BBED-8B2E8D977683}" destId="{A56DC6F7-B9D3-4451-9BAD-E4DFFFAB7297}" srcOrd="0" destOrd="0" presId="urn:microsoft.com/office/officeart/2005/8/layout/matrix1"/>
    <dgm:cxn modelId="{93AAF76F-115C-4373-9990-A6ED462AC206}" type="presParOf" srcId="{A19313DF-39F4-427F-BBED-8B2E8D977683}" destId="{025FC57B-D195-4116-8A42-6FE22E9C0855}" srcOrd="1" destOrd="0" presId="urn:microsoft.com/office/officeart/2005/8/layout/matrix1"/>
    <dgm:cxn modelId="{D3614E2D-70BD-4EF0-9FB1-ABE3D7A3BE33}" type="presParOf" srcId="{A19313DF-39F4-427F-BBED-8B2E8D977683}" destId="{FC52D5AA-E925-4E77-A9ED-FD3597781C9B}" srcOrd="2" destOrd="0" presId="urn:microsoft.com/office/officeart/2005/8/layout/matrix1"/>
    <dgm:cxn modelId="{B1AE40C2-59D4-4A37-A919-A3CA3643AEFE}" type="presParOf" srcId="{A19313DF-39F4-427F-BBED-8B2E8D977683}" destId="{3B571672-A63A-44A4-8F20-CA175836EB67}" srcOrd="3" destOrd="0" presId="urn:microsoft.com/office/officeart/2005/8/layout/matrix1"/>
    <dgm:cxn modelId="{C800B48C-6DAE-426A-BEBA-0C973F3BF61A}" type="presParOf" srcId="{A19313DF-39F4-427F-BBED-8B2E8D977683}" destId="{4AF026A7-101C-400F-8809-1C6EBA819571}" srcOrd="4" destOrd="0" presId="urn:microsoft.com/office/officeart/2005/8/layout/matrix1"/>
    <dgm:cxn modelId="{FDBD089E-E1EB-4EE8-8B2C-9756550F3C8B}" type="presParOf" srcId="{A19313DF-39F4-427F-BBED-8B2E8D977683}" destId="{02FCCD48-6DF3-4B63-A06B-605BBE74DB15}" srcOrd="5" destOrd="0" presId="urn:microsoft.com/office/officeart/2005/8/layout/matrix1"/>
    <dgm:cxn modelId="{2D6F8664-D7A4-45FC-8AE3-111E9FED7206}" type="presParOf" srcId="{A19313DF-39F4-427F-BBED-8B2E8D977683}" destId="{AB262DC9-4EF1-475A-BCA1-A89E501F1704}" srcOrd="6" destOrd="0" presId="urn:microsoft.com/office/officeart/2005/8/layout/matrix1"/>
    <dgm:cxn modelId="{894C60D4-6E2C-4713-952D-96F078B77022}" type="presParOf" srcId="{A19313DF-39F4-427F-BBED-8B2E8D977683}" destId="{BF0D9DCA-18A4-4B54-8121-C9502537AC24}" srcOrd="7" destOrd="0" presId="urn:microsoft.com/office/officeart/2005/8/layout/matrix1"/>
    <dgm:cxn modelId="{B0B293EF-F561-4878-AF4E-783B41026869}" type="presParOf" srcId="{F4EDDD72-3754-4AB2-BF0C-F66ABD32B514}" destId="{C56974D3-BD2C-42C8-BB77-37CA81EC3C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B7287-78D7-46A2-8DB5-45FD86C2E249}">
      <dsp:nvSpPr>
        <dsp:cNvPr id="0" name=""/>
        <dsp:cNvSpPr/>
      </dsp:nvSpPr>
      <dsp:spPr>
        <a:xfrm>
          <a:off x="1079500" y="0"/>
          <a:ext cx="3937000" cy="3937000"/>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C18F9-95BF-4ED3-84C0-BFEBC18DCF7C}">
      <dsp:nvSpPr>
        <dsp:cNvPr id="0" name=""/>
        <dsp:cNvSpPr/>
      </dsp:nvSpPr>
      <dsp:spPr>
        <a:xfrm>
          <a:off x="1453515" y="374015"/>
          <a:ext cx="1535430" cy="153543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solidFill>
            </a:rPr>
            <a:t>inquire into STEP’s efforts to build its practice around underlying principles of powerful teacher education</a:t>
          </a:r>
          <a:endParaRPr lang="en-US" sz="1200" kern="1200" dirty="0">
            <a:solidFill>
              <a:schemeClr val="bg2"/>
            </a:solidFill>
          </a:endParaRPr>
        </a:p>
      </dsp:txBody>
      <dsp:txXfrm>
        <a:off x="1528469" y="448969"/>
        <a:ext cx="1385522" cy="1385522"/>
      </dsp:txXfrm>
    </dsp:sp>
    <dsp:sp modelId="{82672C7C-A6D8-4DD6-AC25-AABAC0D9F94E}">
      <dsp:nvSpPr>
        <dsp:cNvPr id="0" name=""/>
        <dsp:cNvSpPr/>
      </dsp:nvSpPr>
      <dsp:spPr>
        <a:xfrm>
          <a:off x="3107055" y="374015"/>
          <a:ext cx="1535430" cy="153543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solidFill>
            </a:rPr>
            <a:t>consider the connections and implications of principles of teacher education to local contexts</a:t>
          </a:r>
          <a:endParaRPr lang="en-US" sz="1200" kern="1200" dirty="0">
            <a:solidFill>
              <a:schemeClr val="bg2"/>
            </a:solidFill>
          </a:endParaRPr>
        </a:p>
      </dsp:txBody>
      <dsp:txXfrm>
        <a:off x="3182009" y="448969"/>
        <a:ext cx="1385522" cy="1385522"/>
      </dsp:txXfrm>
    </dsp:sp>
    <dsp:sp modelId="{7B73CD5F-5A23-4ABF-BC8D-21DA9B52C66E}">
      <dsp:nvSpPr>
        <dsp:cNvPr id="0" name=""/>
        <dsp:cNvSpPr/>
      </dsp:nvSpPr>
      <dsp:spPr>
        <a:xfrm>
          <a:off x="1453515" y="2027555"/>
          <a:ext cx="1535430" cy="153543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solidFill>
            </a:rPr>
            <a:t>foster collegial interactions among teacher educators</a:t>
          </a:r>
          <a:r>
            <a:rPr lang="en-US" sz="1200" kern="1200" dirty="0" smtClean="0"/>
            <a:t>		</a:t>
          </a:r>
          <a:endParaRPr lang="en-US" sz="1200" kern="1200" dirty="0"/>
        </a:p>
      </dsp:txBody>
      <dsp:txXfrm>
        <a:off x="1528469" y="2102509"/>
        <a:ext cx="1385522" cy="1385522"/>
      </dsp:txXfrm>
    </dsp:sp>
    <dsp:sp modelId="{6D6B268B-6B68-49F7-9F26-E7F56123DC02}">
      <dsp:nvSpPr>
        <dsp:cNvPr id="0" name=""/>
        <dsp:cNvSpPr/>
      </dsp:nvSpPr>
      <dsp:spPr>
        <a:xfrm>
          <a:off x="3107055" y="2027555"/>
          <a:ext cx="1535430" cy="1535430"/>
        </a:xfrm>
        <a:prstGeom prst="roundRect">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2"/>
              </a:solidFill>
            </a:rPr>
            <a:t>share, learn and enjoy!!!</a:t>
          </a:r>
          <a:endParaRPr lang="en-US" sz="1200" kern="1200" dirty="0">
            <a:solidFill>
              <a:schemeClr val="bg2"/>
            </a:solidFill>
          </a:endParaRPr>
        </a:p>
      </dsp:txBody>
      <dsp:txXfrm>
        <a:off x="3182009" y="2102509"/>
        <a:ext cx="1385522" cy="138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DC6F7-B9D3-4451-9BAD-E4DFFFAB7297}">
      <dsp:nvSpPr>
        <dsp:cNvPr id="0" name=""/>
        <dsp:cNvSpPr/>
      </dsp:nvSpPr>
      <dsp:spPr>
        <a:xfrm rot="16200000">
          <a:off x="797718" y="-797718"/>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Connections between scholarship and practice</a:t>
          </a:r>
          <a:endParaRPr lang="en-US" sz="2500" kern="1200" dirty="0">
            <a:solidFill>
              <a:schemeClr val="bg1"/>
            </a:solidFill>
          </a:endParaRPr>
        </a:p>
      </dsp:txBody>
      <dsp:txXfrm rot="5400000">
        <a:off x="-1" y="1"/>
        <a:ext cx="3595687" cy="1500187"/>
      </dsp:txXfrm>
    </dsp:sp>
    <dsp:sp modelId="{FC52D5AA-E925-4E77-A9ED-FD3597781C9B}">
      <dsp:nvSpPr>
        <dsp:cNvPr id="0" name=""/>
        <dsp:cNvSpPr/>
      </dsp:nvSpPr>
      <dsp:spPr>
        <a:xfrm>
          <a:off x="3595687" y="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Strength of the joint work of the university and the field</a:t>
          </a:r>
          <a:endParaRPr lang="en-US" sz="2500" kern="1200" dirty="0"/>
        </a:p>
      </dsp:txBody>
      <dsp:txXfrm>
        <a:off x="3595687" y="0"/>
        <a:ext cx="3595687" cy="1500187"/>
      </dsp:txXfrm>
    </dsp:sp>
    <dsp:sp modelId="{4AF026A7-101C-400F-8809-1C6EBA819571}">
      <dsp:nvSpPr>
        <dsp:cNvPr id="0" name=""/>
        <dsp:cNvSpPr/>
      </dsp:nvSpPr>
      <dsp:spPr>
        <a:xfrm rot="10800000">
          <a:off x="0" y="200025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Efforts to address equity and excellence programmatically</a:t>
          </a:r>
          <a:endParaRPr lang="en-US" sz="2500" kern="1200" dirty="0"/>
        </a:p>
      </dsp:txBody>
      <dsp:txXfrm rot="10800000">
        <a:off x="0" y="2500312"/>
        <a:ext cx="3595687" cy="1500187"/>
      </dsp:txXfrm>
    </dsp:sp>
    <dsp:sp modelId="{AB262DC9-4EF1-475A-BCA1-A89E501F1704}">
      <dsp:nvSpPr>
        <dsp:cNvPr id="0" name=""/>
        <dsp:cNvSpPr/>
      </dsp:nvSpPr>
      <dsp:spPr>
        <a:xfrm rot="5400000">
          <a:off x="4393406" y="1202531"/>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Coherence</a:t>
          </a:r>
          <a:endParaRPr lang="en-US" sz="2500" kern="1200" dirty="0"/>
        </a:p>
      </dsp:txBody>
      <dsp:txXfrm rot="-5400000">
        <a:off x="3595687" y="2500312"/>
        <a:ext cx="3595687" cy="1500187"/>
      </dsp:txXfrm>
    </dsp:sp>
    <dsp:sp modelId="{C56974D3-BD2C-42C8-BB77-37CA81EC3C04}">
      <dsp:nvSpPr>
        <dsp:cNvPr id="0" name=""/>
        <dsp:cNvSpPr/>
      </dsp:nvSpPr>
      <dsp:spPr>
        <a:xfrm>
          <a:off x="2516981" y="1500187"/>
          <a:ext cx="2157412" cy="1000125"/>
        </a:xfrm>
        <a:prstGeom prst="roundRect">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Program Outcomes</a:t>
          </a:r>
          <a:endParaRPr lang="en-US" sz="2500" kern="1200" dirty="0"/>
        </a:p>
      </dsp:txBody>
      <dsp:txXfrm>
        <a:off x="2565803" y="1549009"/>
        <a:ext cx="2059768" cy="9024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DC6F7-B9D3-4451-9BAD-E4DFFFAB7297}">
      <dsp:nvSpPr>
        <dsp:cNvPr id="0" name=""/>
        <dsp:cNvSpPr/>
      </dsp:nvSpPr>
      <dsp:spPr>
        <a:xfrm rot="16200000">
          <a:off x="797718" y="-797718"/>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solidFill>
              <a:schemeClr val="bg1"/>
            </a:solidFill>
          </a:endParaRPr>
        </a:p>
      </dsp:txBody>
      <dsp:txXfrm rot="5400000">
        <a:off x="-1" y="1"/>
        <a:ext cx="3595687" cy="1500187"/>
      </dsp:txXfrm>
    </dsp:sp>
    <dsp:sp modelId="{FC52D5AA-E925-4E77-A9ED-FD3597781C9B}">
      <dsp:nvSpPr>
        <dsp:cNvPr id="0" name=""/>
        <dsp:cNvSpPr/>
      </dsp:nvSpPr>
      <dsp:spPr>
        <a:xfrm>
          <a:off x="3595687" y="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595687" y="0"/>
        <a:ext cx="3595687" cy="1500187"/>
      </dsp:txXfrm>
    </dsp:sp>
    <dsp:sp modelId="{4AF026A7-101C-400F-8809-1C6EBA819571}">
      <dsp:nvSpPr>
        <dsp:cNvPr id="0" name=""/>
        <dsp:cNvSpPr/>
      </dsp:nvSpPr>
      <dsp:spPr>
        <a:xfrm rot="10800000">
          <a:off x="0" y="200025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0" y="2500312"/>
        <a:ext cx="3595687" cy="1500187"/>
      </dsp:txXfrm>
    </dsp:sp>
    <dsp:sp modelId="{AB262DC9-4EF1-475A-BCA1-A89E501F1704}">
      <dsp:nvSpPr>
        <dsp:cNvPr id="0" name=""/>
        <dsp:cNvSpPr/>
      </dsp:nvSpPr>
      <dsp:spPr>
        <a:xfrm rot="5400000">
          <a:off x="4393406" y="1202531"/>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3595687" y="2500312"/>
        <a:ext cx="3595687" cy="1500187"/>
      </dsp:txXfrm>
    </dsp:sp>
    <dsp:sp modelId="{C56974D3-BD2C-42C8-BB77-37CA81EC3C04}">
      <dsp:nvSpPr>
        <dsp:cNvPr id="0" name=""/>
        <dsp:cNvSpPr/>
      </dsp:nvSpPr>
      <dsp:spPr>
        <a:xfrm>
          <a:off x="2516981" y="1500187"/>
          <a:ext cx="2157412" cy="1000125"/>
        </a:xfrm>
        <a:prstGeom prst="roundRect">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Program Outcomes</a:t>
          </a:r>
          <a:endParaRPr lang="en-US" sz="2500" kern="1200" dirty="0"/>
        </a:p>
      </dsp:txBody>
      <dsp:txXfrm>
        <a:off x="2565803" y="1549009"/>
        <a:ext cx="2059768" cy="902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DC6F7-B9D3-4451-9BAD-E4DFFFAB7297}">
      <dsp:nvSpPr>
        <dsp:cNvPr id="0" name=""/>
        <dsp:cNvSpPr/>
      </dsp:nvSpPr>
      <dsp:spPr>
        <a:xfrm rot="16200000">
          <a:off x="797718" y="-797718"/>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Connections between scholarship and practice</a:t>
          </a:r>
          <a:endParaRPr lang="en-US" sz="2500" kern="1200" dirty="0">
            <a:solidFill>
              <a:schemeClr val="bg1"/>
            </a:solidFill>
          </a:endParaRPr>
        </a:p>
      </dsp:txBody>
      <dsp:txXfrm rot="5400000">
        <a:off x="-1" y="1"/>
        <a:ext cx="3595687" cy="1500187"/>
      </dsp:txXfrm>
    </dsp:sp>
    <dsp:sp modelId="{FC52D5AA-E925-4E77-A9ED-FD3597781C9B}">
      <dsp:nvSpPr>
        <dsp:cNvPr id="0" name=""/>
        <dsp:cNvSpPr/>
      </dsp:nvSpPr>
      <dsp:spPr>
        <a:xfrm>
          <a:off x="3595687" y="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026A7-101C-400F-8809-1C6EBA819571}">
      <dsp:nvSpPr>
        <dsp:cNvPr id="0" name=""/>
        <dsp:cNvSpPr/>
      </dsp:nvSpPr>
      <dsp:spPr>
        <a:xfrm rot="10800000">
          <a:off x="0" y="200025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62DC9-4EF1-475A-BCA1-A89E501F1704}">
      <dsp:nvSpPr>
        <dsp:cNvPr id="0" name=""/>
        <dsp:cNvSpPr/>
      </dsp:nvSpPr>
      <dsp:spPr>
        <a:xfrm rot="5400000">
          <a:off x="4393406" y="1202531"/>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6974D3-BD2C-42C8-BB77-37CA81EC3C04}">
      <dsp:nvSpPr>
        <dsp:cNvPr id="0" name=""/>
        <dsp:cNvSpPr/>
      </dsp:nvSpPr>
      <dsp:spPr>
        <a:xfrm>
          <a:off x="2516981" y="1500187"/>
          <a:ext cx="2157412" cy="1000125"/>
        </a:xfrm>
        <a:prstGeom prst="roundRect">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Program Outcomes</a:t>
          </a:r>
          <a:endParaRPr lang="en-US" sz="2500" kern="1200" dirty="0"/>
        </a:p>
      </dsp:txBody>
      <dsp:txXfrm>
        <a:off x="2565803" y="1549009"/>
        <a:ext cx="2059768" cy="9024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DC6F7-B9D3-4451-9BAD-E4DFFFAB7297}">
      <dsp:nvSpPr>
        <dsp:cNvPr id="0" name=""/>
        <dsp:cNvSpPr/>
      </dsp:nvSpPr>
      <dsp:spPr>
        <a:xfrm rot="16200000">
          <a:off x="797718" y="-797718"/>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solidFill>
              <a:schemeClr val="bg1"/>
            </a:solidFill>
          </a:endParaRPr>
        </a:p>
      </dsp:txBody>
      <dsp:txXfrm rot="5400000">
        <a:off x="-1" y="1"/>
        <a:ext cx="3595687" cy="1500187"/>
      </dsp:txXfrm>
    </dsp:sp>
    <dsp:sp modelId="{FC52D5AA-E925-4E77-A9ED-FD3597781C9B}">
      <dsp:nvSpPr>
        <dsp:cNvPr id="0" name=""/>
        <dsp:cNvSpPr/>
      </dsp:nvSpPr>
      <dsp:spPr>
        <a:xfrm>
          <a:off x="3595687" y="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Strength of the joint work of the university and the field</a:t>
          </a:r>
          <a:endParaRPr lang="en-US" sz="2500" kern="1200" dirty="0"/>
        </a:p>
      </dsp:txBody>
      <dsp:txXfrm>
        <a:off x="3595687" y="0"/>
        <a:ext cx="3595687" cy="1500187"/>
      </dsp:txXfrm>
    </dsp:sp>
    <dsp:sp modelId="{4AF026A7-101C-400F-8809-1C6EBA819571}">
      <dsp:nvSpPr>
        <dsp:cNvPr id="0" name=""/>
        <dsp:cNvSpPr/>
      </dsp:nvSpPr>
      <dsp:spPr>
        <a:xfrm rot="10800000">
          <a:off x="0" y="200025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0" y="2500312"/>
        <a:ext cx="3595687" cy="1500187"/>
      </dsp:txXfrm>
    </dsp:sp>
    <dsp:sp modelId="{AB262DC9-4EF1-475A-BCA1-A89E501F1704}">
      <dsp:nvSpPr>
        <dsp:cNvPr id="0" name=""/>
        <dsp:cNvSpPr/>
      </dsp:nvSpPr>
      <dsp:spPr>
        <a:xfrm rot="5400000">
          <a:off x="4393406" y="1202531"/>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3595687" y="2500312"/>
        <a:ext cx="3595687" cy="1500187"/>
      </dsp:txXfrm>
    </dsp:sp>
    <dsp:sp modelId="{C56974D3-BD2C-42C8-BB77-37CA81EC3C04}">
      <dsp:nvSpPr>
        <dsp:cNvPr id="0" name=""/>
        <dsp:cNvSpPr/>
      </dsp:nvSpPr>
      <dsp:spPr>
        <a:xfrm>
          <a:off x="2516981" y="1500187"/>
          <a:ext cx="2157412" cy="1000125"/>
        </a:xfrm>
        <a:prstGeom prst="roundRect">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Program Outcomes</a:t>
          </a:r>
          <a:endParaRPr lang="en-US" sz="2500" kern="1200" dirty="0"/>
        </a:p>
      </dsp:txBody>
      <dsp:txXfrm>
        <a:off x="2565803" y="1549009"/>
        <a:ext cx="2059768" cy="9024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60304-A63C-4325-8CE2-868C40581B18}">
      <dsp:nvSpPr>
        <dsp:cNvPr id="0" name=""/>
        <dsp:cNvSpPr/>
      </dsp:nvSpPr>
      <dsp:spPr>
        <a:xfrm>
          <a:off x="2892708" y="2176164"/>
          <a:ext cx="1824335" cy="1824335"/>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3159876" y="2443332"/>
        <a:ext cx="1289999" cy="1289999"/>
      </dsp:txXfrm>
    </dsp:sp>
    <dsp:sp modelId="{6128B621-1D0D-47C3-AA28-435944D4C1EE}">
      <dsp:nvSpPr>
        <dsp:cNvPr id="0" name=""/>
        <dsp:cNvSpPr/>
      </dsp:nvSpPr>
      <dsp:spPr>
        <a:xfrm rot="8122583">
          <a:off x="1487339" y="1856038"/>
          <a:ext cx="1866035" cy="519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0477F1-523D-4CEA-982A-CB831D9B9BFF}">
      <dsp:nvSpPr>
        <dsp:cNvPr id="0" name=""/>
        <dsp:cNvSpPr/>
      </dsp:nvSpPr>
      <dsp:spPr>
        <a:xfrm>
          <a:off x="982278" y="1021390"/>
          <a:ext cx="1733118" cy="138649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Cooperating Teacher</a:t>
          </a:r>
          <a:endParaRPr lang="en-US" sz="2200" kern="1200" dirty="0"/>
        </a:p>
      </dsp:txBody>
      <dsp:txXfrm>
        <a:off x="1022887" y="1061999"/>
        <a:ext cx="1651900" cy="1305276"/>
      </dsp:txXfrm>
    </dsp:sp>
    <dsp:sp modelId="{A6940A5F-8B5F-4CE1-928A-E458792E237D}">
      <dsp:nvSpPr>
        <dsp:cNvPr id="0" name=""/>
        <dsp:cNvSpPr/>
      </dsp:nvSpPr>
      <dsp:spPr>
        <a:xfrm rot="16207355">
          <a:off x="3108044" y="1134209"/>
          <a:ext cx="1400914" cy="519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C67C9C-6B3E-4E58-A458-21F88345AE46}">
      <dsp:nvSpPr>
        <dsp:cNvPr id="0" name=""/>
        <dsp:cNvSpPr/>
      </dsp:nvSpPr>
      <dsp:spPr>
        <a:xfrm>
          <a:off x="2943440" y="474"/>
          <a:ext cx="1733118" cy="138649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Teacher Candidate</a:t>
          </a:r>
          <a:endParaRPr lang="en-US" sz="2200" kern="1200" dirty="0"/>
        </a:p>
      </dsp:txBody>
      <dsp:txXfrm>
        <a:off x="2984049" y="41083"/>
        <a:ext cx="1651900" cy="1305276"/>
      </dsp:txXfrm>
    </dsp:sp>
    <dsp:sp modelId="{2C7862D6-0836-470B-BBC2-90E50B78019E}">
      <dsp:nvSpPr>
        <dsp:cNvPr id="0" name=""/>
        <dsp:cNvSpPr/>
      </dsp:nvSpPr>
      <dsp:spPr>
        <a:xfrm rot="2669631">
          <a:off x="4280916" y="1856905"/>
          <a:ext cx="1828984" cy="51993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9537B4-2CB1-4ECE-B9D0-45AB5012A68B}">
      <dsp:nvSpPr>
        <dsp:cNvPr id="0" name=""/>
        <dsp:cNvSpPr/>
      </dsp:nvSpPr>
      <dsp:spPr>
        <a:xfrm>
          <a:off x="4904602" y="1021390"/>
          <a:ext cx="1733118" cy="1386494"/>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University Supervisor</a:t>
          </a:r>
          <a:endParaRPr lang="en-US" sz="2200" kern="1200" dirty="0"/>
        </a:p>
      </dsp:txBody>
      <dsp:txXfrm>
        <a:off x="4945211" y="1061999"/>
        <a:ext cx="1651900" cy="13052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DC6F7-B9D3-4451-9BAD-E4DFFFAB7297}">
      <dsp:nvSpPr>
        <dsp:cNvPr id="0" name=""/>
        <dsp:cNvSpPr/>
      </dsp:nvSpPr>
      <dsp:spPr>
        <a:xfrm rot="16200000">
          <a:off x="797718" y="-797718"/>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solidFill>
              <a:schemeClr val="bg1"/>
            </a:solidFill>
          </a:endParaRPr>
        </a:p>
      </dsp:txBody>
      <dsp:txXfrm rot="5400000">
        <a:off x="-1" y="1"/>
        <a:ext cx="3595687" cy="1500187"/>
      </dsp:txXfrm>
    </dsp:sp>
    <dsp:sp modelId="{FC52D5AA-E925-4E77-A9ED-FD3597781C9B}">
      <dsp:nvSpPr>
        <dsp:cNvPr id="0" name=""/>
        <dsp:cNvSpPr/>
      </dsp:nvSpPr>
      <dsp:spPr>
        <a:xfrm>
          <a:off x="3595687" y="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595687" y="0"/>
        <a:ext cx="3595687" cy="1500187"/>
      </dsp:txXfrm>
    </dsp:sp>
    <dsp:sp modelId="{4AF026A7-101C-400F-8809-1C6EBA819571}">
      <dsp:nvSpPr>
        <dsp:cNvPr id="0" name=""/>
        <dsp:cNvSpPr/>
      </dsp:nvSpPr>
      <dsp:spPr>
        <a:xfrm rot="10800000">
          <a:off x="0" y="200025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Efforts to address equity and excellence programmatically</a:t>
          </a:r>
          <a:endParaRPr lang="en-US" sz="2500" kern="1200" dirty="0"/>
        </a:p>
      </dsp:txBody>
      <dsp:txXfrm rot="10800000">
        <a:off x="0" y="2500312"/>
        <a:ext cx="3595687" cy="1500187"/>
      </dsp:txXfrm>
    </dsp:sp>
    <dsp:sp modelId="{AB262DC9-4EF1-475A-BCA1-A89E501F1704}">
      <dsp:nvSpPr>
        <dsp:cNvPr id="0" name=""/>
        <dsp:cNvSpPr/>
      </dsp:nvSpPr>
      <dsp:spPr>
        <a:xfrm rot="5400000">
          <a:off x="4393406" y="1202531"/>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3595687" y="2500312"/>
        <a:ext cx="3595687" cy="1500187"/>
      </dsp:txXfrm>
    </dsp:sp>
    <dsp:sp modelId="{C56974D3-BD2C-42C8-BB77-37CA81EC3C04}">
      <dsp:nvSpPr>
        <dsp:cNvPr id="0" name=""/>
        <dsp:cNvSpPr/>
      </dsp:nvSpPr>
      <dsp:spPr>
        <a:xfrm>
          <a:off x="2516981" y="1500187"/>
          <a:ext cx="2157412" cy="1000125"/>
        </a:xfrm>
        <a:prstGeom prst="roundRect">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Program Outcomes</a:t>
          </a:r>
          <a:endParaRPr lang="en-US" sz="2500" kern="1200" dirty="0"/>
        </a:p>
      </dsp:txBody>
      <dsp:txXfrm>
        <a:off x="2565803" y="1549009"/>
        <a:ext cx="2059768" cy="9024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DC6F7-B9D3-4451-9BAD-E4DFFFAB7297}">
      <dsp:nvSpPr>
        <dsp:cNvPr id="0" name=""/>
        <dsp:cNvSpPr/>
      </dsp:nvSpPr>
      <dsp:spPr>
        <a:xfrm rot="16200000">
          <a:off x="797718" y="-797718"/>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solidFill>
              <a:schemeClr val="bg1"/>
            </a:solidFill>
          </a:endParaRPr>
        </a:p>
      </dsp:txBody>
      <dsp:txXfrm rot="5400000">
        <a:off x="-1" y="1"/>
        <a:ext cx="3595687" cy="1500187"/>
      </dsp:txXfrm>
    </dsp:sp>
    <dsp:sp modelId="{FC52D5AA-E925-4E77-A9ED-FD3597781C9B}">
      <dsp:nvSpPr>
        <dsp:cNvPr id="0" name=""/>
        <dsp:cNvSpPr/>
      </dsp:nvSpPr>
      <dsp:spPr>
        <a:xfrm>
          <a:off x="3595687" y="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595687" y="0"/>
        <a:ext cx="3595687" cy="1500187"/>
      </dsp:txXfrm>
    </dsp:sp>
    <dsp:sp modelId="{4AF026A7-101C-400F-8809-1C6EBA819571}">
      <dsp:nvSpPr>
        <dsp:cNvPr id="0" name=""/>
        <dsp:cNvSpPr/>
      </dsp:nvSpPr>
      <dsp:spPr>
        <a:xfrm rot="10800000">
          <a:off x="0" y="200025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0" y="2500312"/>
        <a:ext cx="3595687" cy="1500187"/>
      </dsp:txXfrm>
    </dsp:sp>
    <dsp:sp modelId="{AB262DC9-4EF1-475A-BCA1-A89E501F1704}">
      <dsp:nvSpPr>
        <dsp:cNvPr id="0" name=""/>
        <dsp:cNvSpPr/>
      </dsp:nvSpPr>
      <dsp:spPr>
        <a:xfrm rot="5400000">
          <a:off x="4393406" y="1202531"/>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Coherence</a:t>
          </a:r>
          <a:endParaRPr lang="en-US" sz="2500" kern="1200" dirty="0"/>
        </a:p>
      </dsp:txBody>
      <dsp:txXfrm rot="-5400000">
        <a:off x="3595687" y="2500312"/>
        <a:ext cx="3595687" cy="1500187"/>
      </dsp:txXfrm>
    </dsp:sp>
    <dsp:sp modelId="{C56974D3-BD2C-42C8-BB77-37CA81EC3C04}">
      <dsp:nvSpPr>
        <dsp:cNvPr id="0" name=""/>
        <dsp:cNvSpPr/>
      </dsp:nvSpPr>
      <dsp:spPr>
        <a:xfrm>
          <a:off x="2516981" y="1500187"/>
          <a:ext cx="2157412" cy="1000125"/>
        </a:xfrm>
        <a:prstGeom prst="roundRect">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Program Outcomes</a:t>
          </a:r>
          <a:endParaRPr lang="en-US" sz="2500" kern="1200" dirty="0"/>
        </a:p>
      </dsp:txBody>
      <dsp:txXfrm>
        <a:off x="2565803" y="1549009"/>
        <a:ext cx="2059768" cy="9024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DC6F7-B9D3-4451-9BAD-E4DFFFAB7297}">
      <dsp:nvSpPr>
        <dsp:cNvPr id="0" name=""/>
        <dsp:cNvSpPr/>
      </dsp:nvSpPr>
      <dsp:spPr>
        <a:xfrm rot="16200000">
          <a:off x="797718" y="-797718"/>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Connections between scholarship and practice</a:t>
          </a:r>
          <a:endParaRPr lang="en-US" sz="2500" kern="1200" dirty="0">
            <a:solidFill>
              <a:schemeClr val="bg1"/>
            </a:solidFill>
          </a:endParaRPr>
        </a:p>
      </dsp:txBody>
      <dsp:txXfrm rot="5400000">
        <a:off x="-1" y="1"/>
        <a:ext cx="3595687" cy="1500187"/>
      </dsp:txXfrm>
    </dsp:sp>
    <dsp:sp modelId="{FC52D5AA-E925-4E77-A9ED-FD3597781C9B}">
      <dsp:nvSpPr>
        <dsp:cNvPr id="0" name=""/>
        <dsp:cNvSpPr/>
      </dsp:nvSpPr>
      <dsp:spPr>
        <a:xfrm>
          <a:off x="3595687" y="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Strength of the joint work of the university and the field</a:t>
          </a:r>
          <a:endParaRPr lang="en-US" sz="2500" kern="1200" dirty="0"/>
        </a:p>
      </dsp:txBody>
      <dsp:txXfrm>
        <a:off x="3595687" y="0"/>
        <a:ext cx="3595687" cy="1500187"/>
      </dsp:txXfrm>
    </dsp:sp>
    <dsp:sp modelId="{4AF026A7-101C-400F-8809-1C6EBA819571}">
      <dsp:nvSpPr>
        <dsp:cNvPr id="0" name=""/>
        <dsp:cNvSpPr/>
      </dsp:nvSpPr>
      <dsp:spPr>
        <a:xfrm rot="10800000">
          <a:off x="0" y="2000250"/>
          <a:ext cx="3595687" cy="2000250"/>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Efforts to address equity and excellence programmatically</a:t>
          </a:r>
          <a:endParaRPr lang="en-US" sz="2500" kern="1200" dirty="0"/>
        </a:p>
      </dsp:txBody>
      <dsp:txXfrm rot="10800000">
        <a:off x="0" y="2500312"/>
        <a:ext cx="3595687" cy="1500187"/>
      </dsp:txXfrm>
    </dsp:sp>
    <dsp:sp modelId="{AB262DC9-4EF1-475A-BCA1-A89E501F1704}">
      <dsp:nvSpPr>
        <dsp:cNvPr id="0" name=""/>
        <dsp:cNvSpPr/>
      </dsp:nvSpPr>
      <dsp:spPr>
        <a:xfrm rot="5400000">
          <a:off x="4393406" y="1202531"/>
          <a:ext cx="2000250" cy="3595687"/>
        </a:xfrm>
        <a:prstGeom prst="round1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Coherence</a:t>
          </a:r>
          <a:endParaRPr lang="en-US" sz="2500" kern="1200" dirty="0"/>
        </a:p>
      </dsp:txBody>
      <dsp:txXfrm rot="-5400000">
        <a:off x="3595687" y="2500312"/>
        <a:ext cx="3595687" cy="1500187"/>
      </dsp:txXfrm>
    </dsp:sp>
    <dsp:sp modelId="{C56974D3-BD2C-42C8-BB77-37CA81EC3C04}">
      <dsp:nvSpPr>
        <dsp:cNvPr id="0" name=""/>
        <dsp:cNvSpPr/>
      </dsp:nvSpPr>
      <dsp:spPr>
        <a:xfrm>
          <a:off x="2516981" y="1500187"/>
          <a:ext cx="2157412" cy="1000125"/>
        </a:xfrm>
        <a:prstGeom prst="roundRect">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Program Outcomes</a:t>
          </a:r>
          <a:endParaRPr lang="en-US" sz="2500" kern="1200" dirty="0"/>
        </a:p>
      </dsp:txBody>
      <dsp:txXfrm>
        <a:off x="2565803" y="1549009"/>
        <a:ext cx="2059768" cy="90248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964B9E-706D-9244-A1DC-4FB421A588C6}" type="datetimeFigureOut">
              <a:rPr lang="en-US" smtClean="0"/>
              <a:pPr/>
              <a:t>1/25/16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75D2-35A5-0946-AF7D-00D5D28A091C}" type="slidenum">
              <a:rPr lang="en-US" smtClean="0"/>
              <a:pPr/>
              <a:t>‹#›</a:t>
            </a:fld>
            <a:endParaRPr lang="en-US" dirty="0"/>
          </a:p>
        </p:txBody>
      </p:sp>
    </p:spTree>
    <p:extLst>
      <p:ext uri="{BB962C8B-B14F-4D97-AF65-F5344CB8AC3E}">
        <p14:creationId xmlns:p14="http://schemas.microsoft.com/office/powerpoint/2010/main" val="593543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C6610-5836-4B43-8846-CBEDBE42B4FC}" type="datetimeFigureOut">
              <a:rPr lang="en-US" smtClean="0"/>
              <a:pPr/>
              <a:t>1/25/16</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2AB22-521B-D346-B43B-D3C730C6EC9B}" type="slidenum">
              <a:rPr lang="en-US" smtClean="0"/>
              <a:pPr/>
              <a:t>‹#›</a:t>
            </a:fld>
            <a:endParaRPr lang="en-US" dirty="0"/>
          </a:p>
        </p:txBody>
      </p:sp>
    </p:spTree>
    <p:extLst>
      <p:ext uri="{BB962C8B-B14F-4D97-AF65-F5344CB8AC3E}">
        <p14:creationId xmlns:p14="http://schemas.microsoft.com/office/powerpoint/2010/main" val="38085601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B218FE2-C4E8-4936-925A-62D91E2BAF9A}"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Rachel Lotan</a:t>
            </a:r>
            <a:endParaRPr lang="en-US" dirty="0"/>
          </a:p>
        </p:txBody>
      </p:sp>
    </p:spTree>
    <p:extLst>
      <p:ext uri="{BB962C8B-B14F-4D97-AF65-F5344CB8AC3E}">
        <p14:creationId xmlns:p14="http://schemas.microsoft.com/office/powerpoint/2010/main" val="3852341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20</a:t>
            </a:fld>
            <a:endParaRPr lang="en-US" dirty="0"/>
          </a:p>
        </p:txBody>
      </p:sp>
    </p:spTree>
    <p:extLst>
      <p:ext uri="{BB962C8B-B14F-4D97-AF65-F5344CB8AC3E}">
        <p14:creationId xmlns:p14="http://schemas.microsoft.com/office/powerpoint/2010/main" val="277108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syllabus</a:t>
            </a:r>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22</a:t>
            </a:fld>
            <a:endParaRPr lang="en-US" dirty="0"/>
          </a:p>
        </p:txBody>
      </p:sp>
    </p:spTree>
    <p:extLst>
      <p:ext uri="{BB962C8B-B14F-4D97-AF65-F5344CB8AC3E}">
        <p14:creationId xmlns:p14="http://schemas.microsoft.com/office/powerpoint/2010/main" val="159772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23</a:t>
            </a:fld>
            <a:endParaRPr lang="en-US" dirty="0"/>
          </a:p>
        </p:txBody>
      </p:sp>
    </p:spTree>
    <p:extLst>
      <p:ext uri="{BB962C8B-B14F-4D97-AF65-F5344CB8AC3E}">
        <p14:creationId xmlns:p14="http://schemas.microsoft.com/office/powerpoint/2010/main" val="131267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24</a:t>
            </a:fld>
            <a:endParaRPr lang="en-US" dirty="0"/>
          </a:p>
        </p:txBody>
      </p:sp>
    </p:spTree>
    <p:extLst>
      <p:ext uri="{BB962C8B-B14F-4D97-AF65-F5344CB8AC3E}">
        <p14:creationId xmlns:p14="http://schemas.microsoft.com/office/powerpoint/2010/main" val="269460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25</a:t>
            </a:fld>
            <a:endParaRPr lang="en-US" dirty="0"/>
          </a:p>
        </p:txBody>
      </p:sp>
    </p:spTree>
    <p:extLst>
      <p:ext uri="{BB962C8B-B14F-4D97-AF65-F5344CB8AC3E}">
        <p14:creationId xmlns:p14="http://schemas.microsoft.com/office/powerpoint/2010/main" val="33249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29</a:t>
            </a:fld>
            <a:endParaRPr lang="en-US" dirty="0"/>
          </a:p>
        </p:txBody>
      </p:sp>
    </p:spTree>
    <p:extLst>
      <p:ext uri="{BB962C8B-B14F-4D97-AF65-F5344CB8AC3E}">
        <p14:creationId xmlns:p14="http://schemas.microsoft.com/office/powerpoint/2010/main" val="3630945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30</a:t>
            </a:fld>
            <a:endParaRPr lang="en-US" dirty="0"/>
          </a:p>
        </p:txBody>
      </p:sp>
    </p:spTree>
    <p:extLst>
      <p:ext uri="{BB962C8B-B14F-4D97-AF65-F5344CB8AC3E}">
        <p14:creationId xmlns:p14="http://schemas.microsoft.com/office/powerpoint/2010/main" val="3011065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Graduated Responsibility</a:t>
            </a:r>
            <a:r>
              <a:rPr lang="en-US" baseline="0" dirty="0" smtClean="0"/>
              <a:t> – Increased over time, based on individual strengths and needs of the candidate – with STEP benchmarks along the way</a:t>
            </a:r>
          </a:p>
          <a:p>
            <a:r>
              <a:rPr lang="en-US" baseline="0" dirty="0" smtClean="0"/>
              <a:t>B: Observation Plan – 3 formal observations each quarter, supported by informal observations as necessary</a:t>
            </a:r>
          </a:p>
          <a:p>
            <a:r>
              <a:rPr lang="en-US" baseline="0" dirty="0" smtClean="0"/>
              <a:t>C: Observation Cycle – describe…</a:t>
            </a:r>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31</a:t>
            </a:fld>
            <a:endParaRPr lang="en-US" dirty="0"/>
          </a:p>
        </p:txBody>
      </p:sp>
    </p:spTree>
    <p:extLst>
      <p:ext uri="{BB962C8B-B14F-4D97-AF65-F5344CB8AC3E}">
        <p14:creationId xmlns:p14="http://schemas.microsoft.com/office/powerpoint/2010/main" val="331471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32</a:t>
            </a:fld>
            <a:endParaRPr lang="en-US" dirty="0"/>
          </a:p>
        </p:txBody>
      </p:sp>
    </p:spTree>
    <p:extLst>
      <p:ext uri="{BB962C8B-B14F-4D97-AF65-F5344CB8AC3E}">
        <p14:creationId xmlns:p14="http://schemas.microsoft.com/office/powerpoint/2010/main" val="3683693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33</a:t>
            </a:fld>
            <a:endParaRPr lang="en-US" dirty="0"/>
          </a:p>
        </p:txBody>
      </p:sp>
    </p:spTree>
    <p:extLst>
      <p:ext uri="{BB962C8B-B14F-4D97-AF65-F5344CB8AC3E}">
        <p14:creationId xmlns:p14="http://schemas.microsoft.com/office/powerpoint/2010/main" val="180122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Bef>
                <a:spcPts val="1200"/>
              </a:spcBef>
            </a:pPr>
            <a:r>
              <a:rPr lang="en-US" dirty="0" smtClean="0"/>
              <a:t>Accountability from public and from educational institutions</a:t>
            </a:r>
          </a:p>
          <a:p>
            <a:pPr lvl="1">
              <a:spcBef>
                <a:spcPts val="1200"/>
              </a:spcBef>
            </a:pPr>
            <a:r>
              <a:rPr lang="en-US" dirty="0" smtClean="0"/>
              <a:t>Increasingly diverse student population in public systems</a:t>
            </a:r>
          </a:p>
          <a:p>
            <a:pPr lvl="1">
              <a:spcBef>
                <a:spcPts val="1200"/>
              </a:spcBef>
            </a:pPr>
            <a:r>
              <a:rPr lang="en-US" dirty="0" smtClean="0"/>
              <a:t>Increased pressure towards professionalization of teaching</a:t>
            </a:r>
          </a:p>
          <a:p>
            <a:pPr lvl="1">
              <a:spcBef>
                <a:spcPts val="1200"/>
              </a:spcBef>
            </a:pPr>
            <a:endParaRPr lang="en-US" dirty="0" smtClean="0"/>
          </a:p>
          <a:p>
            <a:pPr>
              <a:spcBef>
                <a:spcPts val="1200"/>
              </a:spcBef>
            </a:pPr>
            <a:r>
              <a:rPr lang="en-US" b="1" dirty="0" smtClean="0"/>
              <a:t>Local contexts</a:t>
            </a:r>
          </a:p>
          <a:p>
            <a:pPr lvl="1">
              <a:spcBef>
                <a:spcPts val="1200"/>
              </a:spcBef>
            </a:pPr>
            <a:r>
              <a:rPr lang="en-US" dirty="0" smtClean="0"/>
              <a:t>Political, social, cultural expectations and norms</a:t>
            </a:r>
          </a:p>
          <a:p>
            <a:pPr lvl="1">
              <a:spcBef>
                <a:spcPts val="1200"/>
              </a:spcBef>
            </a:pPr>
            <a:r>
              <a:rPr lang="en-US" dirty="0" smtClean="0"/>
              <a:t>Economic conditions</a:t>
            </a:r>
          </a:p>
          <a:p>
            <a:pPr lvl="1">
              <a:spcBef>
                <a:spcPts val="1200"/>
              </a:spcBef>
            </a:pPr>
            <a:r>
              <a:rPr lang="en-US" dirty="0" smtClean="0"/>
              <a:t>Status of the teaching profession</a:t>
            </a:r>
          </a:p>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8</a:t>
            </a:fld>
            <a:endParaRPr lang="en-US" dirty="0"/>
          </a:p>
        </p:txBody>
      </p:sp>
    </p:spTree>
    <p:extLst>
      <p:ext uri="{BB962C8B-B14F-4D97-AF65-F5344CB8AC3E}">
        <p14:creationId xmlns:p14="http://schemas.microsoft.com/office/powerpoint/2010/main" val="3367011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37</a:t>
            </a:fld>
            <a:endParaRPr lang="en-US" dirty="0"/>
          </a:p>
        </p:txBody>
      </p:sp>
    </p:spTree>
    <p:extLst>
      <p:ext uri="{BB962C8B-B14F-4D97-AF65-F5344CB8AC3E}">
        <p14:creationId xmlns:p14="http://schemas.microsoft.com/office/powerpoint/2010/main" val="4258537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EDCC728-FC30-4A0B-8AA6-2F975FEA3881}" type="slidenum">
              <a:rPr lang="en-US" smtClean="0"/>
              <a:pPr/>
              <a:t>38</a:t>
            </a:fld>
            <a:endParaRPr lang="en-US" dirty="0" smtClean="0"/>
          </a:p>
        </p:txBody>
      </p:sp>
      <p:sp>
        <p:nvSpPr>
          <p:cNvPr id="24579" name="Rectangle 2"/>
          <p:cNvSpPr>
            <a:spLocks noGrp="1" noRot="1" noChangeAspect="1" noChangeArrowheads="1" noTextEdit="1"/>
          </p:cNvSpPr>
          <p:nvPr>
            <p:ph type="sldImg"/>
          </p:nvPr>
        </p:nvSpPr>
        <p:spPr>
          <a:xfrm>
            <a:off x="696913" y="692150"/>
            <a:ext cx="5464175" cy="3416300"/>
          </a:xfrm>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90806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2D3D992-058F-46CF-8678-3BD4B98BFACB}" type="slidenum">
              <a:rPr lang="en-US" smtClean="0"/>
              <a:pPr/>
              <a:t>39</a:t>
            </a:fld>
            <a:endParaRPr lang="en-US" dirty="0" smtClean="0"/>
          </a:p>
        </p:txBody>
      </p:sp>
      <p:sp>
        <p:nvSpPr>
          <p:cNvPr id="25603" name="Rectangle 2"/>
          <p:cNvSpPr>
            <a:spLocks noGrp="1" noRot="1" noChangeAspect="1" noChangeArrowheads="1" noTextEdit="1"/>
          </p:cNvSpPr>
          <p:nvPr>
            <p:ph type="sldImg"/>
          </p:nvPr>
        </p:nvSpPr>
        <p:spPr>
          <a:xfrm>
            <a:off x="696913" y="692150"/>
            <a:ext cx="5464175" cy="3416300"/>
          </a:xfrm>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70171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CATE study</a:t>
            </a:r>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41</a:t>
            </a:fld>
            <a:endParaRPr lang="en-US" dirty="0"/>
          </a:p>
        </p:txBody>
      </p:sp>
    </p:spTree>
    <p:extLst>
      <p:ext uri="{BB962C8B-B14F-4D97-AF65-F5344CB8AC3E}">
        <p14:creationId xmlns:p14="http://schemas.microsoft.com/office/powerpoint/2010/main" val="259065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9</a:t>
            </a:fld>
            <a:endParaRPr lang="en-US" dirty="0"/>
          </a:p>
        </p:txBody>
      </p:sp>
    </p:spTree>
    <p:extLst>
      <p:ext uri="{BB962C8B-B14F-4D97-AF65-F5344CB8AC3E}">
        <p14:creationId xmlns:p14="http://schemas.microsoft.com/office/powerpoint/2010/main" val="171504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10</a:t>
            </a:fld>
            <a:endParaRPr lang="en-US" dirty="0"/>
          </a:p>
        </p:txBody>
      </p:sp>
    </p:spTree>
    <p:extLst>
      <p:ext uri="{BB962C8B-B14F-4D97-AF65-F5344CB8AC3E}">
        <p14:creationId xmlns:p14="http://schemas.microsoft.com/office/powerpoint/2010/main" val="31725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IRA:</a:t>
            </a:r>
            <a:r>
              <a:rPr lang="en-US" sz="1200"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RL made claim that outcomes are related to instantiation of principles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Want to show you some of the OUTCOMES evidence we’ve gathered about our work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a:t>
            </a:r>
            <a:r>
              <a:rPr lang="en-US" sz="1200" b="0" baseline="0" smtClean="0"/>
              <a:t> Later </a:t>
            </a:r>
            <a:r>
              <a:rPr lang="en-US" sz="1200" b="0" baseline="0" dirty="0" smtClean="0"/>
              <a:t>we will offer an overview of some key elements of our program 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This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Comes from 2012 alumni survey, graduates from 2002-2011 (n=688; ~90% participation rate)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HERE: across full sample…87% working in Education, 76% as classroom teachers</a:t>
            </a: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p:txBody>
      </p:sp>
      <p:sp>
        <p:nvSpPr>
          <p:cNvPr id="4" name="Slide Number Placeholder 3"/>
          <p:cNvSpPr>
            <a:spLocks noGrp="1"/>
          </p:cNvSpPr>
          <p:nvPr>
            <p:ph type="sldNum" sz="quarter" idx="10"/>
          </p:nvPr>
        </p:nvSpPr>
        <p:spPr/>
        <p:txBody>
          <a:bodyPr/>
          <a:lstStyle/>
          <a:p>
            <a:fld id="{BD9C16E0-8DC1-7545-AFC1-1C13C758D901}" type="slidenum">
              <a:rPr lang="en-US" smtClean="0"/>
              <a:pPr/>
              <a:t>14</a:t>
            </a:fld>
            <a:endParaRPr lang="en-US" dirty="0"/>
          </a:p>
        </p:txBody>
      </p:sp>
    </p:spTree>
    <p:extLst>
      <p:ext uri="{BB962C8B-B14F-4D97-AF65-F5344CB8AC3E}">
        <p14:creationId xmlns:p14="http://schemas.microsoft.com/office/powerpoint/2010/main" val="391099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baseline="0" dirty="0" smtClean="0"/>
              <a:t>RETENTION: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baseline="0" dirty="0" smtClean="0"/>
              <a:t>• Important issue in this country</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baseline="0" dirty="0" smtClean="0"/>
              <a:t>• B/w 40-50% of teachers leave the field within first 5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0" baseline="0" dirty="0" smtClean="0"/>
              <a:t>• In our study, we found approx. 80% of our grads still working as teachers in their 5</a:t>
            </a:r>
            <a:r>
              <a:rPr lang="en-US" sz="3600" b="0" baseline="30000" dirty="0" smtClean="0"/>
              <a:t>th</a:t>
            </a:r>
            <a:r>
              <a:rPr lang="en-US" sz="3600" b="0" baseline="0" dirty="0" smtClean="0"/>
              <a:t> year post graduation</a:t>
            </a:r>
          </a:p>
        </p:txBody>
      </p:sp>
      <p:sp>
        <p:nvSpPr>
          <p:cNvPr id="4" name="Slide Number Placeholder 3"/>
          <p:cNvSpPr>
            <a:spLocks noGrp="1"/>
          </p:cNvSpPr>
          <p:nvPr>
            <p:ph type="sldNum" sz="quarter" idx="10"/>
          </p:nvPr>
        </p:nvSpPr>
        <p:spPr/>
        <p:txBody>
          <a:bodyPr/>
          <a:lstStyle/>
          <a:p>
            <a:fld id="{BD9C16E0-8DC1-7545-AFC1-1C13C758D901}" type="slidenum">
              <a:rPr lang="en-US" smtClean="0"/>
              <a:pPr/>
              <a:t>15</a:t>
            </a:fld>
            <a:endParaRPr lang="en-US" dirty="0"/>
          </a:p>
        </p:txBody>
      </p:sp>
    </p:spTree>
    <p:extLst>
      <p:ext uri="{BB962C8B-B14F-4D97-AF65-F5344CB8AC3E}">
        <p14:creationId xmlns:p14="http://schemas.microsoft.com/office/powerpoint/2010/main" val="278485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IRA:</a:t>
            </a:r>
            <a:r>
              <a:rPr lang="en-US" b="1" baseline="0" dirty="0" smtClean="0"/>
              <a:t> </a:t>
            </a:r>
            <a:r>
              <a:rPr lang="en-US" dirty="0" smtClean="0"/>
              <a:t>We</a:t>
            </a:r>
            <a:r>
              <a:rPr lang="en-US" baseline="0" dirty="0" smtClean="0"/>
              <a:t> also survey employers at intervals connected to our accreditation and they rate our graduates as very well prepared and successful.</a:t>
            </a:r>
            <a:endParaRPr lang="en-US" dirty="0" smtClean="0"/>
          </a:p>
          <a:p>
            <a:endParaRPr lang="en-US" dirty="0"/>
          </a:p>
        </p:txBody>
      </p:sp>
      <p:sp>
        <p:nvSpPr>
          <p:cNvPr id="4" name="Slide Number Placeholder 3"/>
          <p:cNvSpPr>
            <a:spLocks noGrp="1"/>
          </p:cNvSpPr>
          <p:nvPr>
            <p:ph type="sldNum" sz="quarter" idx="10"/>
          </p:nvPr>
        </p:nvSpPr>
        <p:spPr/>
        <p:txBody>
          <a:bodyPr/>
          <a:lstStyle/>
          <a:p>
            <a:fld id="{BD9C16E0-8DC1-7545-AFC1-1C13C758D901}" type="slidenum">
              <a:rPr lang="en-US" smtClean="0"/>
              <a:pPr/>
              <a:t>16</a:t>
            </a:fld>
            <a:endParaRPr lang="en-US" dirty="0"/>
          </a:p>
        </p:txBody>
      </p:sp>
    </p:spTree>
    <p:extLst>
      <p:ext uri="{BB962C8B-B14F-4D97-AF65-F5344CB8AC3E}">
        <p14:creationId xmlns:p14="http://schemas.microsoft.com/office/powerpoint/2010/main" val="319721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a:t>
            </a:r>
            <a:r>
              <a:rPr lang="en-US" baseline="0" dirty="0" smtClean="0"/>
              <a:t> to share a short video of our graduates, another demonstration of the impact and outcomes of our work…</a:t>
            </a:r>
            <a:endParaRPr lang="en-US" dirty="0"/>
          </a:p>
        </p:txBody>
      </p:sp>
      <p:sp>
        <p:nvSpPr>
          <p:cNvPr id="4" name="Slide Number Placeholder 3"/>
          <p:cNvSpPr>
            <a:spLocks noGrp="1"/>
          </p:cNvSpPr>
          <p:nvPr>
            <p:ph type="sldNum" sz="quarter" idx="10"/>
          </p:nvPr>
        </p:nvSpPr>
        <p:spPr/>
        <p:txBody>
          <a:bodyPr/>
          <a:lstStyle/>
          <a:p>
            <a:fld id="{5812AB22-521B-D346-B43B-D3C730C6EC9B}" type="slidenum">
              <a:rPr lang="en-US" smtClean="0"/>
              <a:pPr/>
              <a:t>17</a:t>
            </a:fld>
            <a:endParaRPr lang="en-US" dirty="0"/>
          </a:p>
        </p:txBody>
      </p:sp>
    </p:spTree>
    <p:extLst>
      <p:ext uri="{BB962C8B-B14F-4D97-AF65-F5344CB8AC3E}">
        <p14:creationId xmlns:p14="http://schemas.microsoft.com/office/powerpoint/2010/main" val="277090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Rachel Lotan</a:t>
            </a:r>
            <a:endParaRPr lang="en-US" dirty="0"/>
          </a:p>
        </p:txBody>
      </p:sp>
      <p:sp>
        <p:nvSpPr>
          <p:cNvPr id="5" name="Slide Number Placeholder 4"/>
          <p:cNvSpPr>
            <a:spLocks noGrp="1"/>
          </p:cNvSpPr>
          <p:nvPr>
            <p:ph type="sldNum" sz="quarter" idx="11"/>
          </p:nvPr>
        </p:nvSpPr>
        <p:spPr/>
        <p:txBody>
          <a:bodyPr/>
          <a:lstStyle/>
          <a:p>
            <a:fld id="{9B218FE2-C4E8-4936-925A-62D91E2BAF9A}" type="slidenum">
              <a:rPr lang="en-US" smtClean="0"/>
              <a:pPr/>
              <a:t>19</a:t>
            </a:fld>
            <a:endParaRPr lang="en-US" dirty="0"/>
          </a:p>
        </p:txBody>
      </p:sp>
    </p:spTree>
    <p:extLst>
      <p:ext uri="{BB962C8B-B14F-4D97-AF65-F5344CB8AC3E}">
        <p14:creationId xmlns:p14="http://schemas.microsoft.com/office/powerpoint/2010/main" val="3030364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3.wdp"/><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4.wdp"/><Relationship Id="rId5" Type="http://schemas.openxmlformats.org/officeDocument/2006/relationships/image" Target="../media/image5.jpe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0" y="0"/>
            <a:ext cx="9144000" cy="5244998"/>
          </a:xfrm>
          <a:prstGeom prst="rect">
            <a:avLst/>
          </a:prstGeom>
        </p:spPr>
      </p:pic>
      <p:sp>
        <p:nvSpPr>
          <p:cNvPr id="2" name="Title 1"/>
          <p:cNvSpPr>
            <a:spLocks noGrp="1"/>
          </p:cNvSpPr>
          <p:nvPr>
            <p:ph type="ctrTitle"/>
          </p:nvPr>
        </p:nvSpPr>
        <p:spPr>
          <a:xfrm>
            <a:off x="457200" y="2170308"/>
            <a:ext cx="8229600" cy="687192"/>
          </a:xfrm>
          <a:prstGeom prst="rect">
            <a:avLst/>
          </a:prstGeom>
        </p:spPr>
        <p:txBody>
          <a:bodyPr>
            <a:noAutofit/>
          </a:bodyPr>
          <a:lstStyle>
            <a:lvl1pPr algn="ctr">
              <a:defRPr sz="3600">
                <a:solidFill>
                  <a:schemeClr val="tx1"/>
                </a:solidFill>
              </a:defRPr>
            </a:lvl1pPr>
          </a:lstStyle>
          <a:p>
            <a:r>
              <a:rPr lang="en-US" dirty="0" smtClean="0"/>
              <a:t>Click to edit Master title style</a:t>
            </a:r>
            <a:endParaRPr lang="en-US" dirty="0"/>
          </a:p>
        </p:txBody>
      </p:sp>
      <p:sp>
        <p:nvSpPr>
          <p:cNvPr id="12" name="Text Placeholder 33"/>
          <p:cNvSpPr>
            <a:spLocks noGrp="1"/>
          </p:cNvSpPr>
          <p:nvPr>
            <p:ph type="body" sz="quarter" idx="18" hasCustomPrompt="1"/>
          </p:nvPr>
        </p:nvSpPr>
        <p:spPr>
          <a:xfrm>
            <a:off x="1603375" y="3998913"/>
            <a:ext cx="6059488" cy="22860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dirty="0" smtClean="0"/>
              <a:t>Click to edit Master date styles</a:t>
            </a:r>
            <a:endParaRPr lang="en-US" dirty="0"/>
          </a:p>
        </p:txBody>
      </p:sp>
      <p:sp>
        <p:nvSpPr>
          <p:cNvPr id="13" name="Subtitle 2"/>
          <p:cNvSpPr>
            <a:spLocks noGrp="1"/>
          </p:cNvSpPr>
          <p:nvPr>
            <p:ph type="subTitle" idx="1"/>
          </p:nvPr>
        </p:nvSpPr>
        <p:spPr>
          <a:xfrm>
            <a:off x="457200" y="2857500"/>
            <a:ext cx="8229600" cy="513218"/>
          </a:xfrm>
          <a:prstGeom prst="rect">
            <a:avLst/>
          </a:prstGeom>
        </p:spPr>
        <p:txBody>
          <a:bodyPr>
            <a:noAutofit/>
          </a:bodyPr>
          <a:lstStyle>
            <a:lvl1pPr marL="0" indent="0" algn="ctr">
              <a:buNone/>
              <a:defRPr sz="2400" cap="small" spc="300">
                <a:solidFill>
                  <a:srgbClr val="A400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000"/>
                                        <p:tgtEl>
                                          <p:spTgt spid="1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000"/>
                        <p:tgtEl>
                          <p:spTgt spid="12"/>
                        </p:tgtEl>
                      </p:cBhvr>
                    </p:animEffect>
                  </p:childTnLst>
                </p:cTn>
              </p:par>
            </p:tnLst>
          </p:tmpl>
        </p:tmplLst>
      </p:bldP>
      <p:bldP spid="13"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99489"/>
            <a:ext cx="7707862" cy="542249"/>
          </a:xfrm>
          <a:prstGeom prst="rect">
            <a:avLst/>
          </a:prstGeom>
        </p:spPr>
        <p:txBody>
          <a:bodyPr anchor="b" anchorCtr="0"/>
          <a:lstStyle>
            <a:lvl1pPr algn="l">
              <a:defRPr sz="2400">
                <a:solidFill>
                  <a:schemeClr val="bg2"/>
                </a:solidFill>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955675" y="1009650"/>
            <a:ext cx="7700963" cy="41767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49440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lide Number Placeholder 22"/>
          <p:cNvSpPr txBox="1">
            <a:spLocks/>
          </p:cNvSpPr>
          <p:nvPr userDrawn="1"/>
        </p:nvSpPr>
        <p:spPr>
          <a:xfrm>
            <a:off x="60886" y="8699"/>
            <a:ext cx="457200" cy="508000"/>
          </a:xfrm>
          <a:prstGeom prst="rect">
            <a:avLst/>
          </a:prstGeom>
        </p:spPr>
        <p:txBody>
          <a:bodyPr vert="horz" wrap="none" lIns="45720" tIns="0" rIns="45720" bIns="0" anchor="ctr" anchorCtr="1">
            <a:noAutofit/>
          </a:bodyPr>
          <a:lstStyle>
            <a:lvl1pPr algn="ctr" eaLnBrk="1" latinLnBrk="0" hangingPunct="1">
              <a:defRPr kumimoji="0" sz="1200">
                <a:solidFill>
                  <a:schemeClr val="tx1">
                    <a:lumMod val="50000"/>
                    <a:lumOff val="50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8CF4F48-20BD-984A-8A89-2152FD4EC07B}" type="slidenum">
              <a:rPr kumimoji="0" lang="en-US" sz="10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7" name="Title 1"/>
          <p:cNvSpPr>
            <a:spLocks noGrp="1"/>
          </p:cNvSpPr>
          <p:nvPr>
            <p:ph type="title"/>
          </p:nvPr>
        </p:nvSpPr>
        <p:spPr>
          <a:xfrm>
            <a:off x="948776" y="399489"/>
            <a:ext cx="7707862" cy="542249"/>
          </a:xfrm>
          <a:prstGeom prst="rect">
            <a:avLst/>
          </a:prstGeom>
        </p:spPr>
        <p:txBody>
          <a:bodyPr anchor="b" anchorCtr="0"/>
          <a:lstStyle>
            <a:lvl1pPr algn="l">
              <a:defRPr sz="2400">
                <a:solidFill>
                  <a:schemeClr val="bg2"/>
                </a:solidFill>
              </a:defRPr>
            </a:lvl1pPr>
          </a:lstStyle>
          <a:p>
            <a:r>
              <a:rPr lang="en-US" smtClean="0"/>
              <a:t>Click to edit Master title style</a:t>
            </a:r>
            <a:endParaRPr lang="en-US" dirty="0"/>
          </a:p>
        </p:txBody>
      </p:sp>
      <p:sp>
        <p:nvSpPr>
          <p:cNvPr id="14" name="Content Placeholder 13"/>
          <p:cNvSpPr>
            <a:spLocks noGrp="1"/>
          </p:cNvSpPr>
          <p:nvPr>
            <p:ph sz="quarter" idx="10"/>
          </p:nvPr>
        </p:nvSpPr>
        <p:spPr>
          <a:xfrm>
            <a:off x="949325" y="1009650"/>
            <a:ext cx="3787775"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1"/>
          </p:nvPr>
        </p:nvSpPr>
        <p:spPr>
          <a:xfrm>
            <a:off x="4876800" y="1009650"/>
            <a:ext cx="3779838"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508567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399489"/>
            <a:ext cx="7707862" cy="542249"/>
          </a:xfrm>
          <a:prstGeom prst="rect">
            <a:avLst/>
          </a:prstGeom>
        </p:spPr>
        <p:txBody>
          <a:bodyPr anchor="b" anchorCtr="0"/>
          <a:lstStyle>
            <a:lvl1pPr algn="l">
              <a:defRPr sz="2400">
                <a:solidFill>
                  <a:schemeClr val="bg2"/>
                </a:solidFill>
              </a:defRPr>
            </a:lvl1pPr>
          </a:lstStyle>
          <a:p>
            <a:r>
              <a:rPr lang="en-US" smtClean="0"/>
              <a:t>Click to edit Master title style</a:t>
            </a:r>
            <a:endParaRPr lang="en-US" dirty="0"/>
          </a:p>
        </p:txBody>
      </p:sp>
      <p:sp>
        <p:nvSpPr>
          <p:cNvPr id="12" name="Content Placeholder 11"/>
          <p:cNvSpPr>
            <a:spLocks noGrp="1"/>
          </p:cNvSpPr>
          <p:nvPr>
            <p:ph sz="quarter" idx="10"/>
          </p:nvPr>
        </p:nvSpPr>
        <p:spPr>
          <a:xfrm>
            <a:off x="948777" y="1009650"/>
            <a:ext cx="7707862" cy="20184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1"/>
          </p:nvPr>
        </p:nvSpPr>
        <p:spPr>
          <a:xfrm>
            <a:off x="949325" y="3157014"/>
            <a:ext cx="7707313" cy="20184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212288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99489"/>
            <a:ext cx="7707862" cy="542249"/>
          </a:xfrm>
          <a:prstGeom prst="rect">
            <a:avLst/>
          </a:prstGeom>
        </p:spPr>
        <p:txBody>
          <a:bodyPr anchor="b" anchorCtr="0"/>
          <a:lstStyle>
            <a:lvl1pPr algn="l">
              <a:defRPr sz="2400">
                <a:solidFill>
                  <a:schemeClr val="bg2"/>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949325" y="1009650"/>
            <a:ext cx="3787775"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1"/>
          </p:nvPr>
        </p:nvSpPr>
        <p:spPr>
          <a:xfrm>
            <a:off x="4876800" y="1009651"/>
            <a:ext cx="3779838" cy="202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4876800" y="3152775"/>
            <a:ext cx="3779838" cy="2033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175254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99489"/>
            <a:ext cx="7707862" cy="542249"/>
          </a:xfrm>
          <a:prstGeom prst="rect">
            <a:avLst/>
          </a:prstGeom>
        </p:spPr>
        <p:txBody>
          <a:bodyPr anchor="b" anchorCtr="0"/>
          <a:lstStyle>
            <a:lvl1pPr algn="l">
              <a:defRPr sz="2400">
                <a:solidFill>
                  <a:schemeClr val="bg2"/>
                </a:soli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949325" y="1009651"/>
            <a:ext cx="3787775" cy="202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1"/>
          </p:nvPr>
        </p:nvSpPr>
        <p:spPr>
          <a:xfrm>
            <a:off x="955675" y="3156236"/>
            <a:ext cx="3781425" cy="20301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2"/>
          </p:nvPr>
        </p:nvSpPr>
        <p:spPr>
          <a:xfrm>
            <a:off x="4876800" y="1009651"/>
            <a:ext cx="3779838" cy="202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3"/>
          </p:nvPr>
        </p:nvSpPr>
        <p:spPr>
          <a:xfrm>
            <a:off x="4876800" y="3156236"/>
            <a:ext cx="3779838" cy="20301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551806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0" y="0"/>
            <a:ext cx="9144000" cy="5244998"/>
          </a:xfrm>
          <a:prstGeom prst="rect">
            <a:avLst/>
          </a:prstGeom>
        </p:spPr>
      </p:pic>
      <p:sp>
        <p:nvSpPr>
          <p:cNvPr id="12" name="Title 1"/>
          <p:cNvSpPr>
            <a:spLocks noGrp="1"/>
          </p:cNvSpPr>
          <p:nvPr>
            <p:ph type="title"/>
          </p:nvPr>
        </p:nvSpPr>
        <p:spPr>
          <a:xfrm>
            <a:off x="1603375" y="1709738"/>
            <a:ext cx="2954337" cy="1028700"/>
          </a:xfrm>
          <a:prstGeom prst="rect">
            <a:avLst/>
          </a:prstGeom>
        </p:spPr>
        <p:txBody>
          <a:bodyPr anchor="b"/>
          <a:lstStyle>
            <a:lvl1pPr algn="r">
              <a:defRPr sz="2000" b="1">
                <a:solidFill>
                  <a:schemeClr val="tx1"/>
                </a:solidFil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03375" y="2857500"/>
            <a:ext cx="2954337" cy="1036638"/>
          </a:xfrm>
          <a:prstGeom prst="rect">
            <a:avLst/>
          </a:prstGeom>
        </p:spPr>
        <p:txBody>
          <a:bodyPr/>
          <a:lstStyle>
            <a:lvl1pPr marL="0" indent="0" algn="r">
              <a:buNone/>
              <a:defRPr sz="1200" cap="all" spc="300">
                <a:solidFill>
                  <a:srgbClr val="A400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Picture Placeholder 16"/>
          <p:cNvSpPr>
            <a:spLocks noGrp="1"/>
          </p:cNvSpPr>
          <p:nvPr>
            <p:ph type="pic" sz="quarter" idx="13"/>
          </p:nvPr>
        </p:nvSpPr>
        <p:spPr>
          <a:xfrm>
            <a:off x="4665662" y="1705680"/>
            <a:ext cx="1951038" cy="2167820"/>
          </a:xfrm>
          <a:prstGeom prst="rect">
            <a:avLst/>
          </a:prstGeom>
          <a:blipFill rotWithShape="1">
            <a:blip r:embed="rId5"/>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normAutofit/>
          </a:bodyPr>
          <a:lstStyle>
            <a:lvl1pPr>
              <a:buNone/>
              <a:defRPr sz="1200"/>
            </a:lvl1pPr>
          </a:lstStyle>
          <a:p>
            <a:r>
              <a:rPr lang="en-US" dirty="0" smtClean="0"/>
              <a:t>Click icon to add picture</a:t>
            </a: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2000"/>
                                        <p:tgtEl>
                                          <p:spTgt spid="13">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Lst>
      </p:bldP>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99489"/>
            <a:ext cx="7707862" cy="542249"/>
          </a:xfrm>
          <a:prstGeom prst="rect">
            <a:avLst/>
          </a:prstGeom>
        </p:spPr>
        <p:txBody>
          <a:bodyPr anchor="b" anchorCtr="0"/>
          <a:lstStyle>
            <a:lvl1pPr algn="l">
              <a:defRPr sz="2400">
                <a:solidFill>
                  <a:schemeClr val="bg2"/>
                </a:solidFill>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955675" y="1009650"/>
            <a:ext cx="7700963" cy="41767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lide Number Placeholder 22"/>
          <p:cNvSpPr txBox="1">
            <a:spLocks/>
          </p:cNvSpPr>
          <p:nvPr userDrawn="1"/>
        </p:nvSpPr>
        <p:spPr>
          <a:xfrm>
            <a:off x="60886" y="8699"/>
            <a:ext cx="457200" cy="508000"/>
          </a:xfrm>
          <a:prstGeom prst="rect">
            <a:avLst/>
          </a:prstGeom>
        </p:spPr>
        <p:txBody>
          <a:bodyPr vert="horz" wrap="none" lIns="45720" tIns="0" rIns="45720" bIns="0" anchor="ctr" anchorCtr="1">
            <a:noAutofit/>
          </a:bodyPr>
          <a:lstStyle>
            <a:lvl1pPr algn="ctr" eaLnBrk="1" latinLnBrk="0" hangingPunct="1">
              <a:defRPr kumimoji="0" sz="1200">
                <a:solidFill>
                  <a:schemeClr val="tx1">
                    <a:lumMod val="50000"/>
                    <a:lumOff val="50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8CF4F48-20BD-984A-8A89-2152FD4EC07B}" type="slidenum">
              <a:rPr kumimoji="0" lang="en-US" sz="10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7" name="Title 1"/>
          <p:cNvSpPr>
            <a:spLocks noGrp="1"/>
          </p:cNvSpPr>
          <p:nvPr>
            <p:ph type="title"/>
          </p:nvPr>
        </p:nvSpPr>
        <p:spPr>
          <a:xfrm>
            <a:off x="948776" y="399489"/>
            <a:ext cx="7707862" cy="542249"/>
          </a:xfrm>
          <a:prstGeom prst="rect">
            <a:avLst/>
          </a:prstGeom>
        </p:spPr>
        <p:txBody>
          <a:bodyPr anchor="b" anchorCtr="0"/>
          <a:lstStyle>
            <a:lvl1pPr algn="l">
              <a:defRPr sz="2400">
                <a:solidFill>
                  <a:schemeClr val="bg2"/>
                </a:solidFill>
              </a:defRPr>
            </a:lvl1pPr>
          </a:lstStyle>
          <a:p>
            <a:r>
              <a:rPr lang="en-US" smtClean="0"/>
              <a:t>Click to edit Master title style</a:t>
            </a:r>
            <a:endParaRPr lang="en-US" dirty="0"/>
          </a:p>
        </p:txBody>
      </p:sp>
      <p:sp>
        <p:nvSpPr>
          <p:cNvPr id="14" name="Content Placeholder 13"/>
          <p:cNvSpPr>
            <a:spLocks noGrp="1"/>
          </p:cNvSpPr>
          <p:nvPr>
            <p:ph sz="quarter" idx="10"/>
          </p:nvPr>
        </p:nvSpPr>
        <p:spPr>
          <a:xfrm>
            <a:off x="949325" y="1009650"/>
            <a:ext cx="3787775"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1"/>
          </p:nvPr>
        </p:nvSpPr>
        <p:spPr>
          <a:xfrm>
            <a:off x="4876800" y="1009650"/>
            <a:ext cx="3779838"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399489"/>
            <a:ext cx="7707862" cy="542249"/>
          </a:xfrm>
          <a:prstGeom prst="rect">
            <a:avLst/>
          </a:prstGeom>
        </p:spPr>
        <p:txBody>
          <a:bodyPr anchor="b" anchorCtr="0"/>
          <a:lstStyle>
            <a:lvl1pPr algn="l">
              <a:defRPr sz="2400">
                <a:solidFill>
                  <a:schemeClr val="bg2"/>
                </a:solidFill>
              </a:defRPr>
            </a:lvl1pPr>
          </a:lstStyle>
          <a:p>
            <a:r>
              <a:rPr lang="en-US" smtClean="0"/>
              <a:t>Click to edit Master title style</a:t>
            </a:r>
            <a:endParaRPr lang="en-US" dirty="0"/>
          </a:p>
        </p:txBody>
      </p:sp>
      <p:sp>
        <p:nvSpPr>
          <p:cNvPr id="12" name="Content Placeholder 11"/>
          <p:cNvSpPr>
            <a:spLocks noGrp="1"/>
          </p:cNvSpPr>
          <p:nvPr>
            <p:ph sz="quarter" idx="10"/>
          </p:nvPr>
        </p:nvSpPr>
        <p:spPr>
          <a:xfrm>
            <a:off x="948777" y="1009650"/>
            <a:ext cx="7707862" cy="20184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1"/>
          </p:nvPr>
        </p:nvSpPr>
        <p:spPr>
          <a:xfrm>
            <a:off x="949325" y="3157014"/>
            <a:ext cx="7707313" cy="20184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99489"/>
            <a:ext cx="7707862" cy="542249"/>
          </a:xfrm>
          <a:prstGeom prst="rect">
            <a:avLst/>
          </a:prstGeom>
        </p:spPr>
        <p:txBody>
          <a:bodyPr anchor="b" anchorCtr="0"/>
          <a:lstStyle>
            <a:lvl1pPr algn="l">
              <a:defRPr sz="2400">
                <a:solidFill>
                  <a:schemeClr val="bg2"/>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949325" y="1009650"/>
            <a:ext cx="3787775" cy="417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1"/>
          </p:nvPr>
        </p:nvSpPr>
        <p:spPr>
          <a:xfrm>
            <a:off x="4876800" y="1009651"/>
            <a:ext cx="3779838" cy="202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2"/>
          </p:nvPr>
        </p:nvSpPr>
        <p:spPr>
          <a:xfrm>
            <a:off x="4876800" y="3152775"/>
            <a:ext cx="3779838" cy="2033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99489"/>
            <a:ext cx="7707862" cy="542249"/>
          </a:xfrm>
          <a:prstGeom prst="rect">
            <a:avLst/>
          </a:prstGeom>
        </p:spPr>
        <p:txBody>
          <a:bodyPr anchor="b" anchorCtr="0"/>
          <a:lstStyle>
            <a:lvl1pPr algn="l">
              <a:defRPr sz="2400">
                <a:solidFill>
                  <a:schemeClr val="bg2"/>
                </a:soli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949325" y="1009651"/>
            <a:ext cx="3787775" cy="202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1"/>
          </p:nvPr>
        </p:nvSpPr>
        <p:spPr>
          <a:xfrm>
            <a:off x="955675" y="3156236"/>
            <a:ext cx="3781425" cy="20301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2"/>
          </p:nvPr>
        </p:nvSpPr>
        <p:spPr>
          <a:xfrm>
            <a:off x="4876800" y="1009651"/>
            <a:ext cx="3779838" cy="202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Content Placeholder 14"/>
          <p:cNvSpPr>
            <a:spLocks noGrp="1"/>
          </p:cNvSpPr>
          <p:nvPr>
            <p:ph sz="quarter" idx="13"/>
          </p:nvPr>
        </p:nvSpPr>
        <p:spPr>
          <a:xfrm>
            <a:off x="4876800" y="3156236"/>
            <a:ext cx="3779838" cy="20301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0" y="0"/>
            <a:ext cx="9144000" cy="5244998"/>
          </a:xfrm>
          <a:prstGeom prst="rect">
            <a:avLst/>
          </a:prstGeom>
        </p:spPr>
      </p:pic>
      <p:sp>
        <p:nvSpPr>
          <p:cNvPr id="2" name="Title 1"/>
          <p:cNvSpPr>
            <a:spLocks noGrp="1"/>
          </p:cNvSpPr>
          <p:nvPr>
            <p:ph type="ctrTitle"/>
          </p:nvPr>
        </p:nvSpPr>
        <p:spPr>
          <a:xfrm>
            <a:off x="457200" y="2170308"/>
            <a:ext cx="8229600" cy="687192"/>
          </a:xfrm>
          <a:prstGeom prst="rect">
            <a:avLst/>
          </a:prstGeom>
        </p:spPr>
        <p:txBody>
          <a:bodyPr>
            <a:noAutofit/>
          </a:bodyPr>
          <a:lstStyle>
            <a:lvl1pPr algn="ctr">
              <a:defRPr sz="3600">
                <a:solidFill>
                  <a:schemeClr val="tx1"/>
                </a:solidFill>
              </a:defRPr>
            </a:lvl1pPr>
          </a:lstStyle>
          <a:p>
            <a:r>
              <a:rPr lang="en-US" dirty="0" smtClean="0"/>
              <a:t>Click to edit Master title style</a:t>
            </a:r>
            <a:endParaRPr lang="en-US" dirty="0"/>
          </a:p>
        </p:txBody>
      </p:sp>
      <p:sp>
        <p:nvSpPr>
          <p:cNvPr id="12" name="Text Placeholder 33"/>
          <p:cNvSpPr>
            <a:spLocks noGrp="1"/>
          </p:cNvSpPr>
          <p:nvPr>
            <p:ph type="body" sz="quarter" idx="18" hasCustomPrompt="1"/>
          </p:nvPr>
        </p:nvSpPr>
        <p:spPr>
          <a:xfrm>
            <a:off x="1603375" y="3998913"/>
            <a:ext cx="6059488" cy="22860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dirty="0" smtClean="0"/>
              <a:t>Click to edit Master date styles</a:t>
            </a:r>
            <a:endParaRPr lang="en-US" dirty="0"/>
          </a:p>
        </p:txBody>
      </p:sp>
      <p:sp>
        <p:nvSpPr>
          <p:cNvPr id="13" name="Subtitle 2"/>
          <p:cNvSpPr>
            <a:spLocks noGrp="1"/>
          </p:cNvSpPr>
          <p:nvPr>
            <p:ph type="subTitle" idx="1"/>
          </p:nvPr>
        </p:nvSpPr>
        <p:spPr>
          <a:xfrm>
            <a:off x="457200" y="2857500"/>
            <a:ext cx="8229600" cy="513218"/>
          </a:xfrm>
          <a:prstGeom prst="rect">
            <a:avLst/>
          </a:prstGeom>
        </p:spPr>
        <p:txBody>
          <a:bodyPr>
            <a:noAutofit/>
          </a:bodyPr>
          <a:lstStyle>
            <a:lvl1pPr marL="0" indent="0" algn="ctr">
              <a:buNone/>
              <a:defRPr sz="2400" cap="small" spc="300">
                <a:solidFill>
                  <a:srgbClr val="A400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22436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000"/>
                                        <p:tgtEl>
                                          <p:spTgt spid="1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000"/>
                        <p:tgtEl>
                          <p:spTgt spid="12"/>
                        </p:tgtEl>
                      </p:cBhvr>
                    </p:animEffect>
                  </p:childTnLst>
                </p:cTn>
              </p:par>
            </p:tnLst>
          </p:tmpl>
        </p:tmplLst>
      </p:bldP>
      <p:bldP spid="13"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0" y="0"/>
            <a:ext cx="9144000" cy="5244998"/>
          </a:xfrm>
          <a:prstGeom prst="rect">
            <a:avLst/>
          </a:prstGeom>
        </p:spPr>
      </p:pic>
      <p:sp>
        <p:nvSpPr>
          <p:cNvPr id="12" name="Title 1"/>
          <p:cNvSpPr>
            <a:spLocks noGrp="1"/>
          </p:cNvSpPr>
          <p:nvPr>
            <p:ph type="title"/>
          </p:nvPr>
        </p:nvSpPr>
        <p:spPr>
          <a:xfrm>
            <a:off x="1603375" y="1709738"/>
            <a:ext cx="2954337" cy="1028700"/>
          </a:xfrm>
          <a:prstGeom prst="rect">
            <a:avLst/>
          </a:prstGeom>
        </p:spPr>
        <p:txBody>
          <a:bodyPr anchor="b"/>
          <a:lstStyle>
            <a:lvl1pPr algn="r">
              <a:defRPr sz="2000" b="1">
                <a:solidFill>
                  <a:schemeClr val="tx1"/>
                </a:solidFil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1603375" y="2857500"/>
            <a:ext cx="2954337" cy="1036638"/>
          </a:xfrm>
          <a:prstGeom prst="rect">
            <a:avLst/>
          </a:prstGeom>
        </p:spPr>
        <p:txBody>
          <a:bodyPr/>
          <a:lstStyle>
            <a:lvl1pPr marL="0" indent="0" algn="r">
              <a:buNone/>
              <a:defRPr sz="1200" cap="all" spc="300">
                <a:solidFill>
                  <a:srgbClr val="A400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Picture Placeholder 16"/>
          <p:cNvSpPr>
            <a:spLocks noGrp="1"/>
          </p:cNvSpPr>
          <p:nvPr>
            <p:ph type="pic" sz="quarter" idx="13"/>
          </p:nvPr>
        </p:nvSpPr>
        <p:spPr>
          <a:xfrm>
            <a:off x="4665662" y="1705680"/>
            <a:ext cx="1951038" cy="2167820"/>
          </a:xfrm>
          <a:prstGeom prst="rect">
            <a:avLst/>
          </a:prstGeom>
          <a:blipFill rotWithShape="1">
            <a:blip r:embed="rId5"/>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vert="horz" lIns="0" tIns="45720" rIns="0" bIns="45720" rtlCol="0">
            <a:normAutofit/>
          </a:bodyPr>
          <a:lstStyle>
            <a:lvl1pPr>
              <a:defRPr lang="en-US" sz="1200" dirty="0"/>
            </a:lvl1pPr>
          </a:lstStyle>
          <a:p>
            <a:pPr lvl="0"/>
            <a:r>
              <a:rPr lang="en-US" dirty="0" smtClean="0"/>
              <a:t>Click icon to add picture</a:t>
            </a:r>
            <a:endParaRPr lang="en-US" dirty="0"/>
          </a:p>
        </p:txBody>
      </p:sp>
    </p:spTree>
    <p:extLst>
      <p:ext uri="{BB962C8B-B14F-4D97-AF65-F5344CB8AC3E}">
        <p14:creationId xmlns:p14="http://schemas.microsoft.com/office/powerpoint/2010/main" val="275440391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2000"/>
                                        <p:tgtEl>
                                          <p:spTgt spid="13">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2000"/>
                        <p:tgtEl>
                          <p:spTgt spid="13"/>
                        </p:tgtEl>
                      </p:cBhvr>
                    </p:animEffect>
                  </p:childTnLst>
                </p:cTn>
              </p:par>
            </p:tnLst>
          </p:tmpl>
        </p:tmplLst>
      </p:bldP>
      <p:bldP spid="6"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6.png"/><Relationship Id="rId10"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948776" y="399489"/>
            <a:ext cx="7707862" cy="542249"/>
          </a:xfrm>
          <a:prstGeom prst="rect">
            <a:avLst/>
          </a:prstGeom>
        </p:spPr>
        <p:txBody>
          <a:bodyPr vert="horz" lIns="0" tIns="45720" rIns="91440" bIns="45720" rtlCol="0" anchor="b">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948776" y="1003777"/>
            <a:ext cx="7707862" cy="4182586"/>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4"/>
          <p:cNvSpPr>
            <a:spLocks noGrp="1"/>
          </p:cNvSpPr>
          <p:nvPr>
            <p:ph type="sldNum" sz="quarter" idx="4"/>
          </p:nvPr>
        </p:nvSpPr>
        <p:spPr>
          <a:xfrm>
            <a:off x="109538" y="5345613"/>
            <a:ext cx="846137" cy="303212"/>
          </a:xfrm>
          <a:prstGeom prst="rect">
            <a:avLst/>
          </a:prstGeom>
        </p:spPr>
        <p:txBody>
          <a:bodyPr vert="horz" lIns="91440" tIns="45720" rIns="91440" bIns="45720" rtlCol="0" anchor="ctr"/>
          <a:lstStyle>
            <a:lvl1pPr algn="l">
              <a:defRPr sz="1000">
                <a:solidFill>
                  <a:schemeClr val="tx1">
                    <a:tint val="75000"/>
                  </a:schemeClr>
                </a:solidFill>
              </a:defRPr>
            </a:lvl1pPr>
          </a:lstStyle>
          <a:p>
            <a:fld id="{E62723E9-58A5-4D18-81BD-E1D0CC324A1D}" type="slidenum">
              <a:rPr lang="en-US" smtClean="0"/>
              <a:pPr/>
              <a:t>‹#›</a:t>
            </a:fld>
            <a:endParaRPr lang="en-US" dirty="0"/>
          </a:p>
        </p:txBody>
      </p:sp>
      <p:pic>
        <p:nvPicPr>
          <p:cNvPr id="5" name="Picture 4"/>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7267492" y="5186362"/>
            <a:ext cx="1876508" cy="528637"/>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67" r:id="rId2"/>
    <p:sldLayoutId id="2147483670" r:id="rId3"/>
    <p:sldLayoutId id="2147483669" r:id="rId4"/>
    <p:sldLayoutId id="2147483698" r:id="rId5"/>
    <p:sldLayoutId id="2147483675" r:id="rId6"/>
    <p:sldLayoutId id="2147483692" r:id="rId7"/>
  </p:sldLayoutIdLst>
  <p:transition xmlns:p14="http://schemas.microsoft.com/office/powerpoint/2010/main" spd="slow">
    <p:fade/>
  </p:transition>
  <p:timing>
    <p:tnLst>
      <p:par>
        <p:cTn xmlns:p14="http://schemas.microsoft.com/office/powerpoint/2010/main" id="1" dur="indefinite" restart="never" nodeType="tmRoot"/>
      </p:par>
    </p:tnLst>
  </p:timing>
  <p:hf hdr="0" ftr="0" dt="0"/>
  <p:txStyles>
    <p:titleStyle>
      <a:lvl1pPr algn="l" defTabSz="457200" rtl="0" eaLnBrk="1" latinLnBrk="0" hangingPunct="1">
        <a:lnSpc>
          <a:spcPct val="85000"/>
        </a:lnSpc>
        <a:spcBef>
          <a:spcPct val="0"/>
        </a:spcBef>
        <a:buNone/>
        <a:defRPr sz="2400" kern="1200">
          <a:solidFill>
            <a:schemeClr val="bg2"/>
          </a:solidFill>
          <a:latin typeface="+mj-lt"/>
          <a:ea typeface="+mj-ea"/>
          <a:cs typeface="+mj-cs"/>
        </a:defRPr>
      </a:lvl1pPr>
    </p:titleStyle>
    <p:bodyStyle>
      <a:lvl1pPr marL="0" indent="0" algn="l" defTabSz="457200" rtl="0" eaLnBrk="1" latinLnBrk="0" hangingPunct="1">
        <a:spcBef>
          <a:spcPct val="20000"/>
        </a:spcBef>
        <a:buFont typeface="Arial"/>
        <a:buNone/>
        <a:defRPr sz="1800" kern="1200" cap="small" spc="20" baseline="0">
          <a:solidFill>
            <a:schemeClr val="tx1"/>
          </a:solidFill>
          <a:latin typeface="+mn-lt"/>
          <a:ea typeface="+mn-ea"/>
          <a:cs typeface="+mn-cs"/>
        </a:defRPr>
      </a:lvl1pPr>
      <a:lvl2pPr marL="288925" indent="-288925" algn="l" defTabSz="457200" rtl="0" eaLnBrk="1" latinLnBrk="0" hangingPunct="1">
        <a:spcBef>
          <a:spcPct val="20000"/>
        </a:spcBef>
        <a:buClr>
          <a:schemeClr val="bg2"/>
        </a:buClr>
        <a:buFont typeface="Wingdings" pitchFamily="2" charset="2"/>
        <a:buChar char="§"/>
        <a:defRPr sz="1800" kern="1200">
          <a:solidFill>
            <a:schemeClr val="tx1">
              <a:lumMod val="65000"/>
              <a:lumOff val="35000"/>
            </a:schemeClr>
          </a:solidFill>
          <a:latin typeface="+mn-lt"/>
          <a:ea typeface="+mn-ea"/>
          <a:cs typeface="+mn-cs"/>
        </a:defRPr>
      </a:lvl2pPr>
      <a:lvl3pPr marL="569913" indent="-225425" algn="l" defTabSz="457200" rtl="0" eaLnBrk="1" latinLnBrk="0" hangingPunct="1">
        <a:spcBef>
          <a:spcPct val="20000"/>
        </a:spcBef>
        <a:buClr>
          <a:schemeClr val="bg2"/>
        </a:buClr>
        <a:buSzPct val="102000"/>
        <a:buFont typeface="Source Sans Pro" pitchFamily="34" charset="0"/>
        <a:buChar char="›"/>
        <a:defRPr sz="1800" kern="1200">
          <a:solidFill>
            <a:schemeClr val="tx1">
              <a:lumMod val="65000"/>
              <a:lumOff val="35000"/>
            </a:schemeClr>
          </a:solidFill>
          <a:latin typeface="+mn-lt"/>
          <a:ea typeface="+mn-ea"/>
          <a:cs typeface="+mn-cs"/>
        </a:defRPr>
      </a:lvl3pPr>
      <a:lvl4pPr marL="914400" indent="-227013" algn="l" defTabSz="457200" rtl="0" eaLnBrk="1" latinLnBrk="0" hangingPunct="1">
        <a:spcBef>
          <a:spcPct val="20000"/>
        </a:spcBef>
        <a:buClr>
          <a:schemeClr val="bg2"/>
        </a:buClr>
        <a:buFont typeface="Arial" pitchFamily="34" charset="0"/>
        <a:buChar char="•"/>
        <a:defRPr sz="1800" kern="1200">
          <a:solidFill>
            <a:schemeClr val="tx1">
              <a:lumMod val="65000"/>
              <a:lumOff val="35000"/>
            </a:schemeClr>
          </a:solidFill>
          <a:latin typeface="+mn-lt"/>
          <a:ea typeface="+mn-ea"/>
          <a:cs typeface="+mn-cs"/>
        </a:defRPr>
      </a:lvl4pPr>
      <a:lvl5pPr marL="1258888" indent="-227013" algn="l" defTabSz="457200" rtl="0" eaLnBrk="1" latinLnBrk="0" hangingPunct="1">
        <a:spcBef>
          <a:spcPct val="20000"/>
        </a:spcBef>
        <a:buClr>
          <a:schemeClr val="bg2"/>
        </a:buClr>
        <a:buFont typeface="Source Sans Pro" pitchFamily="34" charset="0"/>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948776" y="399489"/>
            <a:ext cx="7707862" cy="542249"/>
          </a:xfrm>
          <a:prstGeom prst="rect">
            <a:avLst/>
          </a:prstGeom>
        </p:spPr>
        <p:txBody>
          <a:bodyPr vert="horz" lIns="0" tIns="45720" rIns="91440" bIns="45720" rtlCol="0" anchor="b">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948776" y="1003777"/>
            <a:ext cx="7707862" cy="4182586"/>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4"/>
          <p:cNvSpPr>
            <a:spLocks noGrp="1"/>
          </p:cNvSpPr>
          <p:nvPr>
            <p:ph type="sldNum" sz="quarter" idx="4"/>
          </p:nvPr>
        </p:nvSpPr>
        <p:spPr>
          <a:xfrm>
            <a:off x="109538" y="5345613"/>
            <a:ext cx="846137" cy="303212"/>
          </a:xfrm>
          <a:prstGeom prst="rect">
            <a:avLst/>
          </a:prstGeom>
        </p:spPr>
        <p:txBody>
          <a:bodyPr vert="horz" lIns="91440" tIns="45720" rIns="91440" bIns="45720" rtlCol="0" anchor="ctr"/>
          <a:lstStyle>
            <a:lvl1pPr algn="l">
              <a:defRPr sz="1000">
                <a:solidFill>
                  <a:schemeClr val="tx1">
                    <a:tint val="75000"/>
                  </a:schemeClr>
                </a:solidFill>
              </a:defRPr>
            </a:lvl1pPr>
          </a:lstStyle>
          <a:p>
            <a:fld id="{E62723E9-58A5-4D18-81BD-E1D0CC324A1D}" type="slidenum">
              <a:rPr lang="en-US" smtClean="0"/>
              <a:pPr/>
              <a:t>‹#›</a:t>
            </a:fld>
            <a:endParaRPr lang="en-US" dirty="0"/>
          </a:p>
        </p:txBody>
      </p:sp>
      <p:pic>
        <p:nvPicPr>
          <p:cNvPr id="7" name="Picture 6"/>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7267492" y="5186362"/>
            <a:ext cx="1876508" cy="528637"/>
          </a:xfrm>
          <a:prstGeom prst="rect">
            <a:avLst/>
          </a:prstGeom>
        </p:spPr>
      </p:pic>
    </p:spTree>
    <p:extLst>
      <p:ext uri="{BB962C8B-B14F-4D97-AF65-F5344CB8AC3E}">
        <p14:creationId xmlns:p14="http://schemas.microsoft.com/office/powerpoint/2010/main" val="16904932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ransition xmlns:p14="http://schemas.microsoft.com/office/powerpoint/2010/main" spd="slow">
    <p:fade/>
  </p:transition>
  <p:timing>
    <p:tnLst>
      <p:par>
        <p:cTn xmlns:p14="http://schemas.microsoft.com/office/powerpoint/2010/main" id="1" dur="indefinite" restart="never" nodeType="tmRoot"/>
      </p:par>
    </p:tnLst>
  </p:timing>
  <p:hf hdr="0" ftr="0" dt="0"/>
  <p:txStyles>
    <p:titleStyle>
      <a:lvl1pPr algn="l" defTabSz="457200" rtl="0" eaLnBrk="1" latinLnBrk="0" hangingPunct="1">
        <a:lnSpc>
          <a:spcPct val="85000"/>
        </a:lnSpc>
        <a:spcBef>
          <a:spcPct val="0"/>
        </a:spcBef>
        <a:buNone/>
        <a:defRPr sz="2400" kern="1200">
          <a:solidFill>
            <a:schemeClr val="bg2"/>
          </a:solidFill>
          <a:latin typeface="+mj-lt"/>
          <a:ea typeface="+mj-ea"/>
          <a:cs typeface="+mj-cs"/>
        </a:defRPr>
      </a:lvl1pPr>
    </p:titleStyle>
    <p:bodyStyle>
      <a:lvl1pPr marL="0" indent="0" algn="l" defTabSz="457200" rtl="0" eaLnBrk="1" latinLnBrk="0" hangingPunct="1">
        <a:spcBef>
          <a:spcPct val="20000"/>
        </a:spcBef>
        <a:buFont typeface="Arial"/>
        <a:buNone/>
        <a:defRPr sz="1800" kern="1200" cap="small" spc="20" baseline="0">
          <a:solidFill>
            <a:schemeClr val="tx1"/>
          </a:solidFill>
          <a:latin typeface="+mn-lt"/>
          <a:ea typeface="+mn-ea"/>
          <a:cs typeface="+mn-cs"/>
        </a:defRPr>
      </a:lvl1pPr>
      <a:lvl2pPr marL="288925" indent="-288925" algn="l" defTabSz="457200" rtl="0" eaLnBrk="1" latinLnBrk="0" hangingPunct="1">
        <a:spcBef>
          <a:spcPct val="20000"/>
        </a:spcBef>
        <a:buClr>
          <a:schemeClr val="bg2"/>
        </a:buClr>
        <a:buFont typeface="Wingdings" pitchFamily="2" charset="2"/>
        <a:buChar char="§"/>
        <a:defRPr sz="1800" kern="1200">
          <a:solidFill>
            <a:schemeClr val="tx1">
              <a:lumMod val="65000"/>
              <a:lumOff val="35000"/>
            </a:schemeClr>
          </a:solidFill>
          <a:latin typeface="+mn-lt"/>
          <a:ea typeface="+mn-ea"/>
          <a:cs typeface="+mn-cs"/>
        </a:defRPr>
      </a:lvl2pPr>
      <a:lvl3pPr marL="569913" indent="-225425" algn="l" defTabSz="457200" rtl="0" eaLnBrk="1" latinLnBrk="0" hangingPunct="1">
        <a:spcBef>
          <a:spcPct val="20000"/>
        </a:spcBef>
        <a:buClr>
          <a:schemeClr val="bg2"/>
        </a:buClr>
        <a:buSzPct val="102000"/>
        <a:buFont typeface="Source Sans Pro" pitchFamily="34" charset="0"/>
        <a:buChar char="›"/>
        <a:defRPr sz="1800" kern="1200">
          <a:solidFill>
            <a:schemeClr val="tx1">
              <a:lumMod val="65000"/>
              <a:lumOff val="35000"/>
            </a:schemeClr>
          </a:solidFill>
          <a:latin typeface="+mn-lt"/>
          <a:ea typeface="+mn-ea"/>
          <a:cs typeface="+mn-cs"/>
        </a:defRPr>
      </a:lvl3pPr>
      <a:lvl4pPr marL="914400" indent="-227013" algn="l" defTabSz="457200" rtl="0" eaLnBrk="1" latinLnBrk="0" hangingPunct="1">
        <a:spcBef>
          <a:spcPct val="20000"/>
        </a:spcBef>
        <a:buClr>
          <a:schemeClr val="bg2"/>
        </a:buClr>
        <a:buFont typeface="Arial" pitchFamily="34" charset="0"/>
        <a:buChar char="•"/>
        <a:defRPr sz="1800" kern="1200">
          <a:solidFill>
            <a:schemeClr val="tx1">
              <a:lumMod val="65000"/>
              <a:lumOff val="35000"/>
            </a:schemeClr>
          </a:solidFill>
          <a:latin typeface="+mn-lt"/>
          <a:ea typeface="+mn-ea"/>
          <a:cs typeface="+mn-cs"/>
        </a:defRPr>
      </a:lvl4pPr>
      <a:lvl5pPr marL="1258888" indent="-227013" algn="l" defTabSz="457200" rtl="0" eaLnBrk="1" latinLnBrk="0" hangingPunct="1">
        <a:spcBef>
          <a:spcPct val="20000"/>
        </a:spcBef>
        <a:buClr>
          <a:schemeClr val="bg2"/>
        </a:buClr>
        <a:buFont typeface="Source Sans Pro" pitchFamily="34" charset="0"/>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9.xml"/><Relationship Id="rId5" Type="http://schemas.openxmlformats.org/officeDocument/2006/relationships/image" Target="../media/image12.png"/><Relationship Id="rId1" Type="http://schemas.microsoft.com/office/2007/relationships/media" Target="../media/media1.gif"/><Relationship Id="rId2" Type="http://schemas.openxmlformats.org/officeDocument/2006/relationships/video" Target="../media/media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hyperlink" Target="https://ed.stanford.edu/sites/default/files/step/page/educ240_adolescentcasestudyassignment.pdf" TargetMode="External"/><Relationship Id="rId4" Type="http://schemas.openxmlformats.org/officeDocument/2006/relationships/hyperlink" Target="https://ed.stanford.edu/sites/default/files/step/page/educ240_adolescent_case_study_i.m.pdf" TargetMode="External"/><Relationship Id="rId5" Type="http://schemas.openxmlformats.org/officeDocument/2006/relationships/hyperlink" Target="https://ed.stanford.edu/sites/default/files/step/page/educ240_adolescent_case_study_z.s.pdf" TargetMode="External"/><Relationship Id="rId1" Type="http://schemas.openxmlformats.org/officeDocument/2006/relationships/slideLayout" Target="../slideLayouts/slideLayout3.xml"/><Relationship Id="rId2" Type="http://schemas.openxmlformats.org/officeDocument/2006/relationships/hyperlink" Target="https://ed.stanford.edu/sites/default/files/step/page/educ240_2015_ldh.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d.stanford.edu/sites/default/files/step/page/step_guiding_principles_for_selecting_placements_0.pdf"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diagramData" Target="../diagrams/data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diagramData" Target="../diagrams/data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3.xml"/><Relationship Id="rId2" Type="http://schemas.openxmlformats.org/officeDocument/2006/relationships/diagramData" Target="../diagrams/data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solidFill>
                  <a:schemeClr val="bg2"/>
                </a:solidFill>
              </a:rPr>
              <a:t>iSTEP 2016</a:t>
            </a:r>
            <a:endParaRPr lang="en-US" sz="4800" dirty="0">
              <a:solidFill>
                <a:schemeClr val="bg2"/>
              </a:solidFill>
            </a:endParaRPr>
          </a:p>
        </p:txBody>
      </p:sp>
      <p:sp>
        <p:nvSpPr>
          <p:cNvPr id="3" name="Content Placeholder 2"/>
          <p:cNvSpPr>
            <a:spLocks noGrp="1"/>
          </p:cNvSpPr>
          <p:nvPr>
            <p:ph sz="quarter" idx="10"/>
          </p:nvPr>
        </p:nvSpPr>
        <p:spPr/>
        <p:txBody>
          <a:bodyPr>
            <a:normAutofit/>
          </a:bodyPr>
          <a:lstStyle/>
          <a:p>
            <a:r>
              <a:rPr lang="en-US" sz="2400" dirty="0" smtClean="0"/>
              <a:t>					</a:t>
            </a:r>
            <a:endParaRPr lang="en-US" sz="2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6950" y="2726251"/>
            <a:ext cx="4352925" cy="1846671"/>
          </a:xfrm>
          <a:prstGeom prst="rect">
            <a:avLst/>
          </a:prstGeom>
        </p:spPr>
      </p:pic>
    </p:spTree>
    <p:extLst>
      <p:ext uri="{BB962C8B-B14F-4D97-AF65-F5344CB8AC3E}">
        <p14:creationId xmlns:p14="http://schemas.microsoft.com/office/powerpoint/2010/main" val="212786843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Principles to Explore</a:t>
            </a:r>
            <a:endParaRPr lang="en-US" b="1" dirty="0"/>
          </a:p>
        </p:txBody>
      </p:sp>
      <p:sp>
        <p:nvSpPr>
          <p:cNvPr id="3" name="Content Placeholder 2"/>
          <p:cNvSpPr>
            <a:spLocks noGrp="1"/>
          </p:cNvSpPr>
          <p:nvPr>
            <p:ph idx="4294967295"/>
          </p:nvPr>
        </p:nvSpPr>
        <p:spPr>
          <a:xfrm>
            <a:off x="666750" y="1206500"/>
            <a:ext cx="7410450" cy="4127500"/>
          </a:xfrm>
          <a:prstGeom prst="rect">
            <a:avLst/>
          </a:prstGeom>
        </p:spPr>
        <p:txBody>
          <a:bodyPr>
            <a:noAutofit/>
          </a:bodyPr>
          <a:lstStyle/>
          <a:p>
            <a:pPr>
              <a:lnSpc>
                <a:spcPct val="120000"/>
              </a:lnSpc>
              <a:spcAft>
                <a:spcPts val="1200"/>
              </a:spcAft>
            </a:pPr>
            <a:r>
              <a:rPr lang="en-US" sz="2000" dirty="0" smtClean="0"/>
              <a:t>The quality of outcomes of teacher education programs is related to…</a:t>
            </a:r>
          </a:p>
          <a:p>
            <a:pPr lvl="1">
              <a:lnSpc>
                <a:spcPct val="120000"/>
              </a:lnSpc>
              <a:spcAft>
                <a:spcPts val="1200"/>
              </a:spcAft>
            </a:pPr>
            <a:r>
              <a:rPr lang="en-US" sz="2000" dirty="0" smtClean="0"/>
              <a:t>the quality of connections between scholarship and clinical practice in the program’s curriculum,</a:t>
            </a:r>
          </a:p>
          <a:p>
            <a:pPr lvl="1">
              <a:lnSpc>
                <a:spcPct val="120000"/>
              </a:lnSpc>
              <a:spcAft>
                <a:spcPts val="1200"/>
              </a:spcAft>
            </a:pPr>
            <a:r>
              <a:rPr lang="en-US" sz="2000" dirty="0" smtClean="0"/>
              <a:t>the strength of the joint work of the </a:t>
            </a:r>
            <a:r>
              <a:rPr lang="en-US" sz="2000" dirty="0"/>
              <a:t>university and </a:t>
            </a:r>
            <a:r>
              <a:rPr lang="en-US" sz="2000" dirty="0" smtClean="0"/>
              <a:t>the school partners,</a:t>
            </a:r>
          </a:p>
          <a:p>
            <a:pPr lvl="1">
              <a:lnSpc>
                <a:spcPct val="120000"/>
              </a:lnSpc>
              <a:spcAft>
                <a:spcPts val="1200"/>
              </a:spcAft>
            </a:pPr>
            <a:r>
              <a:rPr lang="en-US" sz="2000" dirty="0" smtClean="0"/>
              <a:t>the extent of the program’s efforts to address issues of equity and excellence in schools and at the university,</a:t>
            </a:r>
          </a:p>
          <a:p>
            <a:pPr lvl="1">
              <a:lnSpc>
                <a:spcPct val="120000"/>
              </a:lnSpc>
              <a:spcAft>
                <a:spcPts val="1200"/>
              </a:spcAft>
            </a:pPr>
            <a:r>
              <a:rPr lang="en-US" sz="2000" dirty="0" smtClean="0"/>
              <a:t>the level of  programmatic coherence.</a:t>
            </a:r>
            <a:endParaRPr lang="en-US" sz="2000"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4" y="228865"/>
            <a:ext cx="7772400" cy="952500"/>
          </a:xfrm>
        </p:spPr>
        <p:txBody>
          <a:bodyPr>
            <a:noAutofit/>
          </a:bodyPr>
          <a:lstStyle/>
          <a:p>
            <a:r>
              <a:rPr lang="en-US" b="1" dirty="0"/>
              <a:t>Principles of Powerful Teacher Education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150775849"/>
              </p:ext>
            </p:extLst>
          </p:nvPr>
        </p:nvGraphicFramePr>
        <p:xfrm>
          <a:off x="885824" y="1333500"/>
          <a:ext cx="7191375"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6996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644163431"/>
              </p:ext>
            </p:extLst>
          </p:nvPr>
        </p:nvGraphicFramePr>
        <p:xfrm>
          <a:off x="885824" y="1333500"/>
          <a:ext cx="7191375"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08092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8534400" cy="825500"/>
          </a:xfrm>
        </p:spPr>
        <p:txBody>
          <a:bodyPr>
            <a:normAutofit/>
          </a:bodyPr>
          <a:lstStyle/>
          <a:p>
            <a:r>
              <a:rPr lang="en-US" dirty="0" smtClean="0"/>
              <a:t>Indicators of Program Quality</a:t>
            </a:r>
            <a:endParaRPr lang="en-US" dirty="0"/>
          </a:p>
        </p:txBody>
      </p:sp>
      <p:sp>
        <p:nvSpPr>
          <p:cNvPr id="4" name="Content Placeholder 3"/>
          <p:cNvSpPr>
            <a:spLocks noGrp="1"/>
          </p:cNvSpPr>
          <p:nvPr>
            <p:ph idx="4294967295"/>
          </p:nvPr>
        </p:nvSpPr>
        <p:spPr>
          <a:xfrm>
            <a:off x="609600" y="1272540"/>
            <a:ext cx="8004048" cy="3997960"/>
          </a:xfrm>
          <a:prstGeom prst="rect">
            <a:avLst/>
          </a:prstGeom>
        </p:spPr>
        <p:txBody>
          <a:bodyPr>
            <a:normAutofit fontScale="92500" lnSpcReduction="10000"/>
          </a:bodyPr>
          <a:lstStyle/>
          <a:p>
            <a:r>
              <a:rPr lang="en-US" dirty="0" smtClean="0"/>
              <a:t>Overall graduation rates and quality of graduates’ performance</a:t>
            </a:r>
          </a:p>
          <a:p>
            <a:endParaRPr lang="en-US" dirty="0" smtClean="0"/>
          </a:p>
          <a:p>
            <a:r>
              <a:rPr lang="en-US" dirty="0" smtClean="0"/>
              <a:t>Rate of success on summative teacher performance assessment leading to licensure</a:t>
            </a:r>
          </a:p>
          <a:p>
            <a:pPr>
              <a:buNone/>
            </a:pPr>
            <a:endParaRPr lang="en-US" dirty="0" smtClean="0"/>
          </a:p>
          <a:p>
            <a:r>
              <a:rPr lang="en-US" dirty="0" smtClean="0"/>
              <a:t>Employment and employer satisfaction</a:t>
            </a:r>
          </a:p>
          <a:p>
            <a:endParaRPr lang="en-US" dirty="0"/>
          </a:p>
          <a:p>
            <a:r>
              <a:rPr lang="en-US" dirty="0" smtClean="0"/>
              <a:t>Persistence in the profession and in the field</a:t>
            </a:r>
          </a:p>
          <a:p>
            <a:endParaRPr lang="en-US" dirty="0" smtClean="0"/>
          </a:p>
          <a:p>
            <a:r>
              <a:rPr lang="en-US" dirty="0" smtClean="0"/>
              <a:t>Qualities of teaching practice after graduation</a:t>
            </a:r>
          </a:p>
          <a:p>
            <a:endParaRPr lang="en-US" dirty="0" smtClean="0"/>
          </a:p>
          <a:p>
            <a:r>
              <a:rPr lang="en-US" dirty="0" smtClean="0"/>
              <a:t>Achievement of students of teachers prepared by the program</a:t>
            </a:r>
          </a:p>
          <a:p>
            <a:endParaRPr lang="en-US" dirty="0" smtClean="0"/>
          </a:p>
          <a:p>
            <a:r>
              <a:rPr lang="en-US" dirty="0" smtClean="0"/>
              <a:t>…</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74644012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90500"/>
            <a:ext cx="7429500" cy="704850"/>
          </a:xfrm>
        </p:spPr>
        <p:txBody>
          <a:bodyPr/>
          <a:lstStyle/>
          <a:p>
            <a:r>
              <a:rPr lang="en-US" b="1" dirty="0"/>
              <a:t>I</a:t>
            </a:r>
            <a:r>
              <a:rPr lang="en-US" b="1" dirty="0" smtClean="0"/>
              <a:t>ndicators of Program Quality</a:t>
            </a:r>
            <a:endParaRPr lang="en-US" b="1" dirty="0"/>
          </a:p>
        </p:txBody>
      </p:sp>
      <p:graphicFrame>
        <p:nvGraphicFramePr>
          <p:cNvPr id="6" name="Chart 5"/>
          <p:cNvGraphicFramePr/>
          <p:nvPr>
            <p:extLst>
              <p:ext uri="{D42A27DB-BD31-4B8C-83A1-F6EECF244321}">
                <p14:modId xmlns:p14="http://schemas.microsoft.com/office/powerpoint/2010/main" val="3612737546"/>
              </p:ext>
            </p:extLst>
          </p:nvPr>
        </p:nvGraphicFramePr>
        <p:xfrm>
          <a:off x="762000" y="1219201"/>
          <a:ext cx="7306268" cy="402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443984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216076079"/>
              </p:ext>
            </p:extLst>
          </p:nvPr>
        </p:nvGraphicFramePr>
        <p:xfrm>
          <a:off x="457200" y="1397000"/>
          <a:ext cx="7543800" cy="4091781"/>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457200" y="254000"/>
            <a:ext cx="7620000" cy="9525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800" b="1" dirty="0" smtClean="0">
                <a:solidFill>
                  <a:schemeClr val="bg2"/>
                </a:solidFill>
              </a:rPr>
              <a:t>Indicators of Program Quality</a:t>
            </a:r>
            <a:endParaRPr lang="en-US" sz="2800" b="1" dirty="0">
              <a:solidFill>
                <a:schemeClr val="bg2"/>
              </a:solidFill>
            </a:endParaRPr>
          </a:p>
        </p:txBody>
      </p:sp>
    </p:spTree>
    <p:extLst>
      <p:ext uri="{BB962C8B-B14F-4D97-AF65-F5344CB8AC3E}">
        <p14:creationId xmlns:p14="http://schemas.microsoft.com/office/powerpoint/2010/main" val="141432935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90500"/>
            <a:ext cx="7959852" cy="819150"/>
          </a:xfrm>
        </p:spPr>
        <p:txBody>
          <a:bodyPr>
            <a:normAutofit/>
          </a:bodyPr>
          <a:lstStyle/>
          <a:p>
            <a:r>
              <a:rPr lang="en-US" sz="2000" b="1" dirty="0"/>
              <a:t>Indicators of Program </a:t>
            </a:r>
            <a:r>
              <a:rPr lang="en-US" sz="2000" b="1" dirty="0" smtClean="0"/>
              <a:t>Quality: Employer Satisfaction</a:t>
            </a:r>
            <a:endParaRPr lang="en-US" sz="2000" b="1" dirty="0"/>
          </a:p>
        </p:txBody>
      </p:sp>
      <p:graphicFrame>
        <p:nvGraphicFramePr>
          <p:cNvPr id="12" name="Table 11"/>
          <p:cNvGraphicFramePr>
            <a:graphicFrameLocks noGrp="1"/>
          </p:cNvGraphicFramePr>
          <p:nvPr>
            <p:extLst>
              <p:ext uri="{D42A27DB-BD31-4B8C-83A1-F6EECF244321}">
                <p14:modId xmlns:p14="http://schemas.microsoft.com/office/powerpoint/2010/main" val="47847786"/>
              </p:ext>
            </p:extLst>
          </p:nvPr>
        </p:nvGraphicFramePr>
        <p:xfrm>
          <a:off x="723900" y="1714500"/>
          <a:ext cx="8039100" cy="3535718"/>
        </p:xfrm>
        <a:graphic>
          <a:graphicData uri="http://schemas.openxmlformats.org/drawingml/2006/table">
            <a:tbl>
              <a:tblPr firstRow="1" bandRow="1">
                <a:tableStyleId>{FABFCF23-3B69-468F-B69F-88F6DE6A72F2}</a:tableStyleId>
              </a:tblPr>
              <a:tblGrid>
                <a:gridCol w="8039100"/>
              </a:tblGrid>
              <a:tr h="413423">
                <a:tc>
                  <a:txBody>
                    <a:bodyPr/>
                    <a:lstStyle/>
                    <a:p>
                      <a:pPr algn="ctr"/>
                      <a:r>
                        <a:rPr lang="en-US" sz="2000" b="0" dirty="0" smtClean="0"/>
                        <a:t>Employer Surveys (2002 &amp; 2008)</a:t>
                      </a:r>
                      <a:endParaRPr lang="en-US" sz="2000" b="0" dirty="0"/>
                    </a:p>
                  </a:txBody>
                  <a:tcPr marT="38100" marB="38100"/>
                </a:tc>
              </a:tr>
              <a:tr h="762000">
                <a:tc>
                  <a:txBody>
                    <a:bodyPr/>
                    <a:lstStyle/>
                    <a:p>
                      <a:pPr algn="r">
                        <a:lnSpc>
                          <a:spcPct val="150000"/>
                        </a:lnSpc>
                        <a:spcBef>
                          <a:spcPts val="0"/>
                        </a:spcBef>
                        <a:spcAft>
                          <a:spcPts val="0"/>
                        </a:spcAft>
                      </a:pPr>
                      <a:r>
                        <a:rPr lang="en-US" sz="1500" u="none" strike="noStrike" kern="1200" baseline="0" dirty="0" smtClean="0">
                          <a:solidFill>
                            <a:srgbClr val="C66951"/>
                          </a:solidFill>
                        </a:rPr>
                        <a:t>“STEP graduates are so well prepared</a:t>
                      </a:r>
                    </a:p>
                    <a:p>
                      <a:pPr algn="r">
                        <a:lnSpc>
                          <a:spcPct val="150000"/>
                        </a:lnSpc>
                        <a:spcBef>
                          <a:spcPts val="0"/>
                        </a:spcBef>
                        <a:spcAft>
                          <a:spcPts val="0"/>
                        </a:spcAft>
                      </a:pPr>
                      <a:r>
                        <a:rPr lang="en-US" sz="1500" u="none" strike="noStrike" kern="1200" baseline="0" dirty="0" smtClean="0">
                          <a:solidFill>
                            <a:srgbClr val="C66951"/>
                          </a:solidFill>
                        </a:rPr>
                        <a:t>that they have a huge advantage over virtually all other candidates.”</a:t>
                      </a:r>
                      <a:endParaRPr lang="en-US" sz="1500" dirty="0" smtClean="0">
                        <a:solidFill>
                          <a:srgbClr val="C66951"/>
                        </a:solidFill>
                      </a:endParaRPr>
                    </a:p>
                  </a:txBody>
                  <a:tcPr marT="38100" marB="38100"/>
                </a:tc>
              </a:tr>
              <a:tr h="630394">
                <a:tc>
                  <a:txBody>
                    <a:bodyPr/>
                    <a:lstStyle/>
                    <a:p>
                      <a:pPr>
                        <a:lnSpc>
                          <a:spcPct val="150000"/>
                        </a:lnSpc>
                        <a:spcBef>
                          <a:spcPts val="0"/>
                        </a:spcBef>
                        <a:spcAft>
                          <a:spcPts val="0"/>
                        </a:spcAft>
                      </a:pPr>
                      <a:r>
                        <a:rPr lang="en-US" sz="1800" dirty="0" smtClean="0"/>
                        <a:t>• 95%+ report “very likely” hire STEP graduate in the future</a:t>
                      </a:r>
                      <a:endParaRPr lang="en-US" sz="1800" dirty="0"/>
                    </a:p>
                  </a:txBody>
                  <a:tcPr marT="38100" marB="38100"/>
                </a:tc>
              </a:tr>
              <a:tr h="960547">
                <a:tc>
                  <a:txBody>
                    <a:bodyPr/>
                    <a:lstStyle/>
                    <a:p>
                      <a:pPr algn="r">
                        <a:lnSpc>
                          <a:spcPct val="150000"/>
                        </a:lnSpc>
                        <a:spcBef>
                          <a:spcPts val="0"/>
                        </a:spcBef>
                        <a:spcAft>
                          <a:spcPts val="0"/>
                        </a:spcAft>
                      </a:pPr>
                      <a:r>
                        <a:rPr lang="en-US" sz="1500" u="none" strike="noStrike" kern="1200" baseline="0" dirty="0" smtClean="0">
                          <a:solidFill>
                            <a:srgbClr val="C66951"/>
                          </a:solidFill>
                        </a:rPr>
                        <a:t>“I’d hire a STEP graduate in a minute. . . . They are well prepared and generally accept broad responsibilities in the overall programs of a school.”</a:t>
                      </a:r>
                      <a:r>
                        <a:rPr lang="en-US" sz="1500" dirty="0" smtClean="0"/>
                        <a:t> </a:t>
                      </a:r>
                      <a:endParaRPr lang="en-US" sz="1500" dirty="0">
                        <a:solidFill>
                          <a:srgbClr val="C66951"/>
                        </a:solidFill>
                      </a:endParaRPr>
                    </a:p>
                  </a:txBody>
                  <a:tcPr marT="38100" marB="38100"/>
                </a:tc>
              </a:tr>
              <a:tr h="76935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800" dirty="0" smtClean="0"/>
                        <a:t>• 95%+</a:t>
                      </a:r>
                      <a:r>
                        <a:rPr lang="en-US" sz="1800" baseline="0" dirty="0" smtClean="0"/>
                        <a:t> report STEP graduates “well” or “very well” prepared</a:t>
                      </a:r>
                      <a:endParaRPr lang="en-US" sz="1800" dirty="0" smtClean="0"/>
                    </a:p>
                  </a:txBody>
                  <a:tcPr marT="38100" marB="38100"/>
                </a:tc>
              </a:tr>
            </a:tbl>
          </a:graphicData>
        </a:graphic>
      </p:graphicFrame>
    </p:spTree>
    <p:extLst>
      <p:ext uri="{BB962C8B-B14F-4D97-AF65-F5344CB8AC3E}">
        <p14:creationId xmlns:p14="http://schemas.microsoft.com/office/powerpoint/2010/main" val="23351568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Graduates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481316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4" y="228865"/>
            <a:ext cx="7600950" cy="952500"/>
          </a:xfrm>
        </p:spPr>
        <p:txBody>
          <a:bodyPr>
            <a:noAutofit/>
          </a:bodyPr>
          <a:lstStyle/>
          <a:p>
            <a:r>
              <a:rPr lang="en-US" b="1" dirty="0"/>
              <a:t>Principles of Powerful Teacher Education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997109618"/>
              </p:ext>
            </p:extLst>
          </p:nvPr>
        </p:nvGraphicFramePr>
        <p:xfrm>
          <a:off x="885824" y="1333500"/>
          <a:ext cx="7191375"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01985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727" y="190500"/>
            <a:ext cx="7699248" cy="790575"/>
          </a:xfrm>
        </p:spPr>
        <p:txBody>
          <a:bodyPr>
            <a:noAutofit/>
          </a:bodyPr>
          <a:lstStyle/>
          <a:p>
            <a:r>
              <a:rPr lang="en-US" b="1" dirty="0" smtClean="0"/>
              <a:t>Connections between</a:t>
            </a:r>
            <a:br>
              <a:rPr lang="en-US" b="1" dirty="0" smtClean="0"/>
            </a:br>
            <a:r>
              <a:rPr lang="en-US" b="1" dirty="0" smtClean="0"/>
              <a:t>Scholarship and Clinical Practice</a:t>
            </a:r>
            <a:endParaRPr lang="en-US" b="1" dirty="0"/>
          </a:p>
        </p:txBody>
      </p:sp>
      <p:pic>
        <p:nvPicPr>
          <p:cNvPr id="4" name="DNA_orbit_animated_small-side.gif">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5" cstate="print"/>
          <a:stretch>
            <a:fillRect/>
          </a:stretch>
        </p:blipFill>
        <p:spPr>
          <a:xfrm>
            <a:off x="533401" y="1270000"/>
            <a:ext cx="7459663" cy="377163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Welcome to iSTEP2016</a:t>
            </a:r>
            <a:endParaRPr lang="en-US" dirty="0"/>
          </a:p>
        </p:txBody>
      </p:sp>
      <p:sp>
        <p:nvSpPr>
          <p:cNvPr id="3" name="Content Placeholder 2"/>
          <p:cNvSpPr>
            <a:spLocks noGrp="1"/>
          </p:cNvSpPr>
          <p:nvPr>
            <p:ph idx="4294967295"/>
          </p:nvPr>
        </p:nvSpPr>
        <p:spPr>
          <a:xfrm>
            <a:off x="762000" y="1114425"/>
            <a:ext cx="7315200" cy="4219575"/>
          </a:xfrm>
          <a:prstGeom prst="rect">
            <a:avLst/>
          </a:prstGeom>
        </p:spPr>
        <p:txBody>
          <a:bodyPr>
            <a:normAutofit fontScale="92500" lnSpcReduction="10000"/>
          </a:bodyPr>
          <a:lstStyle/>
          <a:p>
            <a:endParaRPr lang="en-US" b="1" dirty="0" smtClean="0"/>
          </a:p>
          <a:p>
            <a:r>
              <a:rPr lang="en-US" dirty="0" smtClean="0"/>
              <a:t>Introductions and announcements</a:t>
            </a:r>
          </a:p>
          <a:p>
            <a:r>
              <a:rPr lang="en-US" dirty="0"/>
              <a:t>	</a:t>
            </a:r>
            <a:endParaRPr lang="en-US" dirty="0" smtClean="0"/>
          </a:p>
          <a:p>
            <a:endParaRPr lang="en-US" dirty="0"/>
          </a:p>
          <a:p>
            <a:r>
              <a:rPr lang="en-US" dirty="0" smtClean="0"/>
              <a:t>Principles travel. Context matters.</a:t>
            </a:r>
          </a:p>
          <a:p>
            <a:pPr marL="0" lvl="1" indent="0">
              <a:buNone/>
            </a:pPr>
            <a:endParaRPr lang="en-US" dirty="0" smtClean="0"/>
          </a:p>
          <a:p>
            <a:endParaRPr lang="en-US" dirty="0" smtClean="0"/>
          </a:p>
          <a:p>
            <a:r>
              <a:rPr lang="en-US" dirty="0" smtClean="0"/>
              <a:t>Principles of powerful teacher education</a:t>
            </a:r>
          </a:p>
          <a:p>
            <a:pPr marL="0" indent="0">
              <a:buNone/>
            </a:pPr>
            <a:endParaRPr lang="en-US" dirty="0" smtClean="0"/>
          </a:p>
          <a:p>
            <a:endParaRPr lang="en-US" dirty="0" smtClean="0"/>
          </a:p>
          <a:p>
            <a:r>
              <a:rPr lang="en-US" dirty="0" smtClean="0"/>
              <a:t>Examination of principles as instantiated in STEP</a:t>
            </a:r>
          </a:p>
          <a:p>
            <a:endParaRPr lang="en-US" dirty="0"/>
          </a:p>
          <a:p>
            <a:endParaRPr lang="en-US" dirty="0" smtClean="0"/>
          </a:p>
          <a:p>
            <a:r>
              <a:rPr lang="en-US" dirty="0" smtClean="0"/>
              <a:t>Conclusion</a:t>
            </a:r>
          </a:p>
          <a:p>
            <a:pPr>
              <a:buNone/>
            </a:pPr>
            <a:endParaRPr lang="en-US" dirty="0"/>
          </a:p>
        </p:txBody>
      </p:sp>
    </p:spTree>
    <p:extLst>
      <p:ext uri="{BB962C8B-B14F-4D97-AF65-F5344CB8AC3E}">
        <p14:creationId xmlns:p14="http://schemas.microsoft.com/office/powerpoint/2010/main" val="283940405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Sample Assignments and Assessments</a:t>
            </a:r>
            <a:endParaRPr lang="en-US" dirty="0"/>
          </a:p>
        </p:txBody>
      </p:sp>
      <p:sp>
        <p:nvSpPr>
          <p:cNvPr id="3" name="Content Placeholder 2"/>
          <p:cNvSpPr>
            <a:spLocks noGrp="1"/>
          </p:cNvSpPr>
          <p:nvPr>
            <p:ph idx="4294967295"/>
          </p:nvPr>
        </p:nvSpPr>
        <p:spPr>
          <a:xfrm>
            <a:off x="948776" y="1460500"/>
            <a:ext cx="7280824" cy="3825875"/>
          </a:xfrm>
          <a:prstGeom prst="rect">
            <a:avLst/>
          </a:prstGeom>
        </p:spPr>
        <p:txBody>
          <a:bodyPr>
            <a:normAutofit/>
          </a:bodyPr>
          <a:lstStyle/>
          <a:p>
            <a:pPr>
              <a:lnSpc>
                <a:spcPct val="120000"/>
              </a:lnSpc>
              <a:spcBef>
                <a:spcPts val="1200"/>
              </a:spcBef>
            </a:pPr>
            <a:r>
              <a:rPr lang="en-US" b="1" dirty="0" smtClean="0"/>
              <a:t>Summer: </a:t>
            </a:r>
            <a:r>
              <a:rPr lang="en-US" sz="1700" dirty="0" smtClean="0"/>
              <a:t>Conducting dialogic conversations/Observing classrooms</a:t>
            </a:r>
          </a:p>
          <a:p>
            <a:pPr>
              <a:lnSpc>
                <a:spcPct val="120000"/>
              </a:lnSpc>
              <a:spcBef>
                <a:spcPts val="1200"/>
              </a:spcBef>
            </a:pPr>
            <a:r>
              <a:rPr lang="en-US" b="1" dirty="0" smtClean="0"/>
              <a:t>Fall:</a:t>
            </a:r>
            <a:r>
              <a:rPr lang="en-US" dirty="0" smtClean="0"/>
              <a:t> </a:t>
            </a:r>
            <a:r>
              <a:rPr lang="en-US" dirty="0"/>
              <a:t> </a:t>
            </a:r>
            <a:r>
              <a:rPr lang="en-US" sz="1700" dirty="0" smtClean="0"/>
              <a:t>The context of our work</a:t>
            </a:r>
            <a:r>
              <a:rPr lang="en-US" dirty="0" smtClean="0"/>
              <a:t>/ </a:t>
            </a:r>
            <a:r>
              <a:rPr lang="en-US" b="1" dirty="0" smtClean="0"/>
              <a:t>Adolescent case study</a:t>
            </a:r>
            <a:r>
              <a:rPr lang="en-US" dirty="0" smtClean="0"/>
              <a:t>/ </a:t>
            </a:r>
            <a:r>
              <a:rPr lang="en-US" sz="1700" dirty="0" smtClean="0"/>
              <a:t>Teaching and Learning in Heterogeneous Classrooms Final Project / </a:t>
            </a:r>
            <a:r>
              <a:rPr lang="en-US" sz="1700" dirty="0"/>
              <a:t>Classroom Management and Leadership Plan</a:t>
            </a:r>
            <a:endParaRPr lang="en-US" sz="1700" dirty="0" smtClean="0"/>
          </a:p>
          <a:p>
            <a:pPr>
              <a:lnSpc>
                <a:spcPct val="120000"/>
              </a:lnSpc>
              <a:spcBef>
                <a:spcPts val="1200"/>
              </a:spcBef>
            </a:pPr>
            <a:r>
              <a:rPr lang="en-US" b="1" dirty="0" smtClean="0"/>
              <a:t>Winter:</a:t>
            </a:r>
            <a:r>
              <a:rPr lang="en-US" dirty="0" smtClean="0"/>
              <a:t> </a:t>
            </a:r>
            <a:r>
              <a:rPr lang="en-US" sz="1600" dirty="0" smtClean="0"/>
              <a:t>Curriculum Unit/ Assessment and Grading Policy/ Language Policy and Practices Final Project</a:t>
            </a:r>
          </a:p>
          <a:p>
            <a:pPr>
              <a:lnSpc>
                <a:spcPct val="120000"/>
              </a:lnSpc>
              <a:spcBef>
                <a:spcPts val="1200"/>
              </a:spcBef>
            </a:pPr>
            <a:r>
              <a:rPr lang="en-US" b="1" dirty="0" smtClean="0"/>
              <a:t>Spring:</a:t>
            </a:r>
            <a:r>
              <a:rPr lang="en-US" dirty="0" smtClean="0"/>
              <a:t> </a:t>
            </a:r>
            <a:r>
              <a:rPr lang="en-US" sz="1600" dirty="0" smtClean="0"/>
              <a:t>Special Needs Case</a:t>
            </a:r>
          </a:p>
          <a:p>
            <a:pPr>
              <a:lnSpc>
                <a:spcPct val="120000"/>
              </a:lnSpc>
              <a:spcBef>
                <a:spcPts val="1200"/>
              </a:spcBef>
            </a:pPr>
            <a:endParaRPr lang="en-US" b="1" dirty="0" smtClean="0"/>
          </a:p>
          <a:p>
            <a:pPr>
              <a:lnSpc>
                <a:spcPct val="120000"/>
              </a:lnSpc>
              <a:spcBef>
                <a:spcPts val="1200"/>
              </a:spcBef>
            </a:pPr>
            <a:r>
              <a:rPr lang="en-US" b="1" dirty="0" smtClean="0"/>
              <a:t>Summative Assessment: </a:t>
            </a:r>
            <a:r>
              <a:rPr lang="en-US" b="1" i="1" dirty="0" smtClean="0"/>
              <a:t>The Teaching Event </a:t>
            </a:r>
            <a:endParaRPr lang="en-US" b="1" i="1"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776" y="485775"/>
            <a:ext cx="7707862" cy="43815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Adolescent </a:t>
            </a:r>
            <a:r>
              <a:rPr lang="en-US" b="1" dirty="0"/>
              <a:t>Development and </a:t>
            </a:r>
            <a:r>
              <a:rPr lang="en-US" b="1" dirty="0" smtClean="0"/>
              <a:t>Learning</a:t>
            </a:r>
            <a:endParaRPr lang="en-US" dirty="0"/>
          </a:p>
        </p:txBody>
      </p:sp>
      <p:sp>
        <p:nvSpPr>
          <p:cNvPr id="3" name="Content Placeholder 2"/>
          <p:cNvSpPr>
            <a:spLocks noGrp="1"/>
          </p:cNvSpPr>
          <p:nvPr>
            <p:ph sz="quarter" idx="10"/>
          </p:nvPr>
        </p:nvSpPr>
        <p:spPr/>
        <p:txBody>
          <a:bodyPr/>
          <a:lstStyle/>
          <a:p>
            <a:endParaRPr lang="en-US" dirty="0" smtClean="0">
              <a:hlinkClick r:id="rId2"/>
            </a:endParaRPr>
          </a:p>
          <a:p>
            <a:endParaRPr lang="en-US" dirty="0">
              <a:hlinkClick r:id="rId2"/>
            </a:endParaRPr>
          </a:p>
          <a:p>
            <a:r>
              <a:rPr lang="en-US" dirty="0" smtClean="0">
                <a:hlinkClick r:id="rId2"/>
              </a:rPr>
              <a:t>Adolescent </a:t>
            </a:r>
            <a:r>
              <a:rPr lang="en-US" dirty="0">
                <a:hlinkClick r:id="rId2"/>
              </a:rPr>
              <a:t>Development </a:t>
            </a:r>
            <a:r>
              <a:rPr lang="en-US" dirty="0" smtClean="0">
                <a:hlinkClick r:id="rId2"/>
              </a:rPr>
              <a:t>syllabus</a:t>
            </a:r>
            <a:endParaRPr lang="en-US" dirty="0" smtClean="0"/>
          </a:p>
          <a:p>
            <a:endParaRPr lang="en-US" dirty="0"/>
          </a:p>
          <a:p>
            <a:r>
              <a:rPr lang="en-US" dirty="0">
                <a:hlinkClick r:id="rId3"/>
              </a:rPr>
              <a:t>Adolescent Development case study rubric </a:t>
            </a:r>
            <a:endParaRPr lang="en-US" dirty="0"/>
          </a:p>
          <a:p>
            <a:r>
              <a:rPr lang="en-US" dirty="0" smtClean="0"/>
              <a:t>	</a:t>
            </a:r>
          </a:p>
          <a:p>
            <a:r>
              <a:rPr lang="en-US" dirty="0">
                <a:hlinkClick r:id="rId4"/>
              </a:rPr>
              <a:t>Adolescent case study example 1 </a:t>
            </a:r>
            <a:r>
              <a:rPr lang="en-US" dirty="0"/>
              <a:t>/ </a:t>
            </a:r>
            <a:r>
              <a:rPr lang="en-US" dirty="0">
                <a:hlinkClick r:id="rId5"/>
              </a:rPr>
              <a:t>example 2</a:t>
            </a:r>
            <a:endParaRPr lang="en-US" dirty="0"/>
          </a:p>
          <a:p>
            <a:endParaRPr lang="en-US" dirty="0"/>
          </a:p>
        </p:txBody>
      </p:sp>
    </p:spTree>
    <p:extLst>
      <p:ext uri="{BB962C8B-B14F-4D97-AF65-F5344CB8AC3E}">
        <p14:creationId xmlns:p14="http://schemas.microsoft.com/office/powerpoint/2010/main" val="109908666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776" y="426827"/>
            <a:ext cx="7707862" cy="542249"/>
          </a:xfrm>
        </p:spPr>
        <p:txBody>
          <a:bodyPr>
            <a:noAutofit/>
          </a:bodyPr>
          <a:lstStyle/>
          <a:p>
            <a:pPr>
              <a:lnSpc>
                <a:spcPct val="110000"/>
              </a:lnSpc>
            </a:pPr>
            <a:r>
              <a:rPr lang="en-US" b="1" dirty="0" smtClean="0"/>
              <a:t>Adolescent </a:t>
            </a:r>
            <a:r>
              <a:rPr lang="en-US" b="1" dirty="0"/>
              <a:t>Development and Learning:</a:t>
            </a:r>
            <a:br>
              <a:rPr lang="en-US" b="1" dirty="0"/>
            </a:br>
            <a:r>
              <a:rPr lang="en-US" b="1" dirty="0"/>
              <a:t>The </a:t>
            </a:r>
            <a:r>
              <a:rPr lang="en-US" b="1" dirty="0" smtClean="0"/>
              <a:t>Assignment: Adolescent Case Study </a:t>
            </a:r>
            <a:endParaRPr lang="en-US" b="1" dirty="0"/>
          </a:p>
        </p:txBody>
      </p:sp>
      <p:sp>
        <p:nvSpPr>
          <p:cNvPr id="3" name="Content Placeholder 2"/>
          <p:cNvSpPr>
            <a:spLocks noGrp="1"/>
          </p:cNvSpPr>
          <p:nvPr>
            <p:ph idx="4294967295"/>
          </p:nvPr>
        </p:nvSpPr>
        <p:spPr>
          <a:xfrm>
            <a:off x="657224" y="1025525"/>
            <a:ext cx="7343775" cy="4204335"/>
          </a:xfrm>
          <a:prstGeom prst="rect">
            <a:avLst/>
          </a:prstGeom>
        </p:spPr>
        <p:txBody>
          <a:bodyPr>
            <a:noAutofit/>
          </a:bodyPr>
          <a:lstStyle/>
          <a:p>
            <a:pPr>
              <a:lnSpc>
                <a:spcPct val="130000"/>
              </a:lnSpc>
              <a:buNone/>
            </a:pPr>
            <a:r>
              <a:rPr lang="en-US" sz="2000" i="1" dirty="0" smtClean="0"/>
              <a:t>    Through your adolescent case study project, you will learn to look closely at a developing adolescent and to link what you learn from observations and interviews to the readings you are doing on adolescents’ cognitive, social, emotional, and physical development. The goal is to understand your student’s thoughts and feelings, motivation to learn, and identity-related goals, commitments, and aspirations; interpersonal relationships; and activity involvement and behaviors as he or she develops and learns in the social landscapes of the family, school, peer group, and community. </a:t>
            </a:r>
          </a:p>
        </p:txBody>
      </p:sp>
    </p:spTree>
    <p:extLst>
      <p:ext uri="{BB962C8B-B14F-4D97-AF65-F5344CB8AC3E}">
        <p14:creationId xmlns:p14="http://schemas.microsoft.com/office/powerpoint/2010/main" val="207645953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127000"/>
            <a:ext cx="8131302" cy="825500"/>
          </a:xfrm>
        </p:spPr>
        <p:txBody>
          <a:bodyPr>
            <a:normAutofit/>
          </a:bodyPr>
          <a:lstStyle/>
          <a:p>
            <a:r>
              <a:rPr lang="en-US" sz="2000" b="1" dirty="0" smtClean="0"/>
              <a:t>Adolescent Development and Learning:</a:t>
            </a:r>
            <a:br>
              <a:rPr lang="en-US" sz="2000" b="1" dirty="0" smtClean="0"/>
            </a:br>
            <a:r>
              <a:rPr lang="en-US" sz="2000" b="1" dirty="0" smtClean="0"/>
              <a:t>			</a:t>
            </a:r>
            <a:r>
              <a:rPr lang="en-US" sz="2000" b="1" i="1" dirty="0" smtClean="0"/>
              <a:t>Salil Rullavi: A Life in Balance </a:t>
            </a:r>
            <a:r>
              <a:rPr lang="en-US" sz="2000" b="1" dirty="0" smtClean="0"/>
              <a:t>by Z. S. </a:t>
            </a:r>
            <a:endParaRPr lang="en-US" sz="2000" b="1" dirty="0"/>
          </a:p>
        </p:txBody>
      </p:sp>
      <p:sp>
        <p:nvSpPr>
          <p:cNvPr id="3" name="Content Placeholder 2"/>
          <p:cNvSpPr>
            <a:spLocks noGrp="1"/>
          </p:cNvSpPr>
          <p:nvPr>
            <p:ph idx="4294967295"/>
          </p:nvPr>
        </p:nvSpPr>
        <p:spPr>
          <a:xfrm>
            <a:off x="895350" y="1143000"/>
            <a:ext cx="7181850" cy="4191000"/>
          </a:xfrm>
          <a:prstGeom prst="rect">
            <a:avLst/>
          </a:prstGeom>
        </p:spPr>
        <p:txBody>
          <a:bodyPr>
            <a:normAutofit fontScale="62500" lnSpcReduction="20000"/>
          </a:bodyPr>
          <a:lstStyle/>
          <a:p>
            <a:endParaRPr lang="en-US" dirty="0" smtClean="0"/>
          </a:p>
          <a:p>
            <a:pPr lvl="0"/>
            <a:r>
              <a:rPr lang="en-US" sz="2200" b="1" dirty="0" smtClean="0"/>
              <a:t>In the Beginning</a:t>
            </a:r>
            <a:r>
              <a:rPr lang="en-US" sz="2200" dirty="0" smtClean="0"/>
              <a:t>					</a:t>
            </a:r>
          </a:p>
          <a:p>
            <a:pPr lvl="1"/>
            <a:r>
              <a:rPr lang="en-US" dirty="0" smtClean="0"/>
              <a:t>Getting to Know Salil					</a:t>
            </a:r>
            <a:r>
              <a:rPr lang="en-US" b="1" dirty="0" smtClean="0"/>
              <a:t>4</a:t>
            </a:r>
            <a:endParaRPr lang="en-US" dirty="0" smtClean="0"/>
          </a:p>
          <a:p>
            <a:pPr lvl="1">
              <a:tabLst>
                <a:tab pos="6338888" algn="l"/>
              </a:tabLst>
            </a:pPr>
            <a:r>
              <a:rPr lang="en-US" dirty="0" smtClean="0"/>
              <a:t>Organization                                                                    </a:t>
            </a:r>
            <a:r>
              <a:rPr lang="en-US" b="1" dirty="0" smtClean="0"/>
              <a:t>6</a:t>
            </a:r>
            <a:endParaRPr lang="en-US" dirty="0" smtClean="0"/>
          </a:p>
          <a:p>
            <a:pPr lvl="1"/>
            <a:r>
              <a:rPr lang="en-US" dirty="0" smtClean="0"/>
              <a:t>Methodology						</a:t>
            </a:r>
            <a:r>
              <a:rPr lang="en-US" b="1" dirty="0" smtClean="0"/>
              <a:t>7</a:t>
            </a:r>
            <a:endParaRPr lang="en-US" dirty="0" smtClean="0"/>
          </a:p>
          <a:p>
            <a:pPr lvl="0"/>
            <a:r>
              <a:rPr lang="en-US" sz="2200" b="1" dirty="0" smtClean="0"/>
              <a:t>Who I Am &amp; Where I’m From				</a:t>
            </a:r>
            <a:endParaRPr lang="en-US" sz="2200" dirty="0" smtClean="0"/>
          </a:p>
          <a:p>
            <a:pPr lvl="1"/>
            <a:r>
              <a:rPr lang="en-US" dirty="0" smtClean="0"/>
              <a:t>Social &amp; Cultural Identity					</a:t>
            </a:r>
            <a:r>
              <a:rPr lang="en-US" b="1" dirty="0" smtClean="0"/>
              <a:t>11</a:t>
            </a:r>
            <a:endParaRPr lang="en-US" dirty="0" smtClean="0"/>
          </a:p>
          <a:p>
            <a:pPr lvl="1"/>
            <a:r>
              <a:rPr lang="en-US" dirty="0" smtClean="0"/>
              <a:t>Self-Identity						</a:t>
            </a:r>
            <a:r>
              <a:rPr lang="en-US" b="1" dirty="0" smtClean="0"/>
              <a:t>14</a:t>
            </a:r>
            <a:endParaRPr lang="en-US" dirty="0" smtClean="0"/>
          </a:p>
          <a:p>
            <a:pPr lvl="0"/>
            <a:r>
              <a:rPr lang="en-US" sz="2200" b="1" dirty="0" smtClean="0"/>
              <a:t>Life in School							</a:t>
            </a:r>
          </a:p>
          <a:p>
            <a:pPr lvl="1"/>
            <a:r>
              <a:rPr lang="en-US" dirty="0" smtClean="0"/>
              <a:t>In Search of a Proper Learning Environment		</a:t>
            </a:r>
            <a:r>
              <a:rPr lang="en-US" b="1" dirty="0" smtClean="0"/>
              <a:t>19</a:t>
            </a:r>
            <a:endParaRPr lang="en-US" dirty="0" smtClean="0"/>
          </a:p>
          <a:p>
            <a:pPr lvl="1"/>
            <a:r>
              <a:rPr lang="en-US" dirty="0" smtClean="0"/>
              <a:t>A Day in the Life						</a:t>
            </a:r>
            <a:r>
              <a:rPr lang="en-US" b="1" dirty="0" smtClean="0"/>
              <a:t>21</a:t>
            </a:r>
            <a:endParaRPr lang="en-US" dirty="0" smtClean="0"/>
          </a:p>
          <a:p>
            <a:pPr lvl="1"/>
            <a:r>
              <a:rPr lang="en-US" dirty="0" smtClean="0"/>
              <a:t>Cognitive Development					</a:t>
            </a:r>
            <a:r>
              <a:rPr lang="en-US" b="1" dirty="0" smtClean="0"/>
              <a:t>24</a:t>
            </a:r>
            <a:endParaRPr lang="en-US" dirty="0" smtClean="0"/>
          </a:p>
          <a:p>
            <a:pPr lvl="0"/>
            <a:r>
              <a:rPr lang="en-US" sz="2200" b="1" dirty="0" smtClean="0"/>
              <a:t>Life Out of School					</a:t>
            </a:r>
            <a:endParaRPr lang="en-US" sz="2200" dirty="0" smtClean="0"/>
          </a:p>
          <a:p>
            <a:pPr lvl="1"/>
            <a:r>
              <a:rPr lang="en-US" dirty="0" smtClean="0"/>
              <a:t>Meet the Family						</a:t>
            </a:r>
            <a:r>
              <a:rPr lang="en-US" b="1" dirty="0" smtClean="0"/>
              <a:t>28</a:t>
            </a:r>
            <a:endParaRPr lang="en-US" dirty="0" smtClean="0"/>
          </a:p>
          <a:p>
            <a:pPr lvl="1"/>
            <a:r>
              <a:rPr lang="en-US" dirty="0" smtClean="0"/>
              <a:t>Meet the Friends						</a:t>
            </a:r>
            <a:r>
              <a:rPr lang="en-US" b="1" dirty="0" smtClean="0"/>
              <a:t>32</a:t>
            </a:r>
            <a:endParaRPr lang="en-US" dirty="0" smtClean="0"/>
          </a:p>
          <a:p>
            <a:pPr lvl="1"/>
            <a:r>
              <a:rPr lang="en-US" dirty="0" smtClean="0"/>
              <a:t>The role of Technology					</a:t>
            </a:r>
            <a:r>
              <a:rPr lang="en-US" b="1" dirty="0" smtClean="0"/>
              <a:t>34</a:t>
            </a:r>
            <a:endParaRPr lang="en-US" dirty="0" smtClean="0"/>
          </a:p>
          <a:p>
            <a:pPr lvl="1"/>
            <a:r>
              <a:rPr lang="en-US" dirty="0" smtClean="0"/>
              <a:t>Sociocultural Development				</a:t>
            </a:r>
            <a:r>
              <a:rPr lang="en-US" b="1" dirty="0" smtClean="0"/>
              <a:t>35</a:t>
            </a:r>
            <a:endParaRPr lang="en-US" dirty="0" smtClean="0"/>
          </a:p>
          <a:p>
            <a:pPr lvl="0"/>
            <a:r>
              <a:rPr lang="en-US" sz="2200" b="1" dirty="0" smtClean="0"/>
              <a:t>Breaking Away from the Cliché 				</a:t>
            </a:r>
            <a:endParaRPr lang="en-US" sz="2200" dirty="0" smtClean="0"/>
          </a:p>
          <a:p>
            <a:r>
              <a:rPr lang="en-US" dirty="0" smtClean="0"/>
              <a:t>Works Cited						           40</a:t>
            </a:r>
          </a:p>
          <a:p>
            <a:r>
              <a:rPr lang="en-US" dirty="0" smtClean="0"/>
              <a:t>Appendix							42</a:t>
            </a:r>
          </a:p>
          <a:p>
            <a:pPr lvl="1"/>
            <a:r>
              <a:rPr lang="en-US" dirty="0" smtClean="0"/>
              <a:t>Appendix A: Work Samples				</a:t>
            </a:r>
            <a:r>
              <a:rPr lang="en-US" b="1" dirty="0" smtClean="0"/>
              <a:t>42</a:t>
            </a:r>
            <a:endParaRPr lang="en-US" dirty="0" smtClean="0"/>
          </a:p>
          <a:p>
            <a:pPr lvl="1"/>
            <a:r>
              <a:rPr lang="en-US" dirty="0" smtClean="0"/>
              <a:t>Appendix B: Identity Map				</a:t>
            </a:r>
            <a:r>
              <a:rPr lang="en-US" b="1" dirty="0" smtClean="0"/>
              <a:t>45</a:t>
            </a: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7000"/>
            <a:ext cx="8077200" cy="825500"/>
          </a:xfrm>
        </p:spPr>
        <p:txBody>
          <a:bodyPr>
            <a:noAutofit/>
          </a:bodyPr>
          <a:lstStyle/>
          <a:p>
            <a:r>
              <a:rPr lang="en-US" sz="2000" b="1" dirty="0"/>
              <a:t>Adolescent Development and Learning:</a:t>
            </a:r>
            <a:br>
              <a:rPr lang="en-US" sz="2000" b="1" dirty="0"/>
            </a:br>
            <a:r>
              <a:rPr lang="en-US" sz="2000" b="1" dirty="0"/>
              <a:t>			</a:t>
            </a:r>
            <a:r>
              <a:rPr lang="en-US" sz="2000" b="1" i="1" dirty="0"/>
              <a:t>Salil Rullavi: A Life in Balance </a:t>
            </a:r>
            <a:r>
              <a:rPr lang="en-US" sz="2000" b="1" dirty="0"/>
              <a:t>by Z. S.</a:t>
            </a:r>
            <a:r>
              <a:rPr lang="en-US" sz="3200" b="1" dirty="0"/>
              <a:t> </a:t>
            </a:r>
            <a:endParaRPr lang="en-US" sz="3000" dirty="0"/>
          </a:p>
        </p:txBody>
      </p:sp>
      <p:sp>
        <p:nvSpPr>
          <p:cNvPr id="3" name="Content Placeholder 2"/>
          <p:cNvSpPr>
            <a:spLocks noGrp="1"/>
          </p:cNvSpPr>
          <p:nvPr>
            <p:ph idx="4294967295"/>
          </p:nvPr>
        </p:nvSpPr>
        <p:spPr>
          <a:xfrm>
            <a:off x="676274" y="1333500"/>
            <a:ext cx="7400925" cy="4000500"/>
          </a:xfrm>
          <a:prstGeom prst="rect">
            <a:avLst/>
          </a:prstGeom>
        </p:spPr>
        <p:txBody>
          <a:bodyPr>
            <a:normAutofit/>
          </a:bodyPr>
          <a:lstStyle/>
          <a:p>
            <a:pPr>
              <a:lnSpc>
                <a:spcPct val="120000"/>
              </a:lnSpc>
            </a:pPr>
            <a:r>
              <a:rPr lang="en-US" i="1" dirty="0" smtClean="0"/>
              <a:t>In working closely with Salil I have come to know him much better than I ever could have if I merely had the sole purpose of teaching him precalculus.  However, in compiling this case study I am still surprised at how much I do not know about him.  It is difficult to understand the subtle intricacies which define an adolescent.  To comprehend how they think, behave, and interact with the world is nearly impossible.  While I believe I have come to know Salil very well over the course of this study, there is no doubt in my mind that I still have much to learn. (Z. S. p. 39)</a:t>
            </a:r>
            <a:endParaRPr lang="en-US" dirty="0" smtClean="0"/>
          </a:p>
          <a:p>
            <a:pPr>
              <a:lnSpc>
                <a:spcPct val="120000"/>
              </a:lnSpc>
            </a:pP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317500"/>
            <a:ext cx="7902702" cy="635000"/>
          </a:xfrm>
        </p:spPr>
        <p:txBody>
          <a:bodyPr>
            <a:noAutofit/>
          </a:bodyPr>
          <a:lstStyle/>
          <a:p>
            <a:r>
              <a:rPr lang="en-US" sz="2800" b="1" dirty="0" smtClean="0"/>
              <a:t>“</a:t>
            </a:r>
            <a:r>
              <a:rPr lang="en-US" sz="2000" b="1" dirty="0" smtClean="0"/>
              <a:t>I take my school serious.”</a:t>
            </a:r>
            <a:br>
              <a:rPr lang="en-US" sz="2000" b="1" dirty="0" smtClean="0"/>
            </a:br>
            <a:r>
              <a:rPr lang="en-US" sz="2000" b="1" dirty="0" smtClean="0"/>
              <a:t>Case Study of Oliver, 11</a:t>
            </a:r>
            <a:r>
              <a:rPr lang="en-US" sz="2000" b="1" baseline="30000" dirty="0" smtClean="0"/>
              <a:t>th</a:t>
            </a:r>
            <a:r>
              <a:rPr lang="en-US" sz="2000" b="1" dirty="0" smtClean="0"/>
              <a:t> grade, Bayview HS (IM)</a:t>
            </a:r>
            <a:endParaRPr lang="en-US" sz="2000" b="1" dirty="0"/>
          </a:p>
        </p:txBody>
      </p:sp>
      <p:sp>
        <p:nvSpPr>
          <p:cNvPr id="4" name="Content Placeholder 3"/>
          <p:cNvSpPr>
            <a:spLocks noGrp="1"/>
          </p:cNvSpPr>
          <p:nvPr>
            <p:ph idx="4294967295"/>
          </p:nvPr>
        </p:nvSpPr>
        <p:spPr>
          <a:xfrm>
            <a:off x="752475" y="1206500"/>
            <a:ext cx="8001000" cy="4061460"/>
          </a:xfrm>
          <a:prstGeom prst="rect">
            <a:avLst/>
          </a:prstGeom>
        </p:spPr>
        <p:txBody>
          <a:bodyPr>
            <a:noAutofit/>
          </a:bodyPr>
          <a:lstStyle/>
          <a:p>
            <a:pPr>
              <a:lnSpc>
                <a:spcPct val="130000"/>
              </a:lnSpc>
              <a:spcBef>
                <a:spcPts val="600"/>
              </a:spcBef>
              <a:buNone/>
            </a:pPr>
            <a:r>
              <a:rPr lang="en-US" sz="1200" i="1" dirty="0" smtClean="0"/>
              <a:t>This case study has focused on the concept of </a:t>
            </a:r>
            <a:r>
              <a:rPr lang="en-US" sz="1200" b="1" i="1" dirty="0" smtClean="0"/>
              <a:t>resiliency</a:t>
            </a:r>
            <a:r>
              <a:rPr lang="en-US" sz="1200" i="1" dirty="0" smtClean="0"/>
              <a:t>, exploring the factors that have hindered Oliver’s social, emotional, and academic development, but especially examining those factors which have contributed to his ability to succeed at the school and transcend a troubled past.</a:t>
            </a:r>
          </a:p>
          <a:p>
            <a:pPr>
              <a:lnSpc>
                <a:spcPct val="130000"/>
              </a:lnSpc>
              <a:spcBef>
                <a:spcPts val="600"/>
              </a:spcBef>
              <a:buNone/>
            </a:pPr>
            <a:endParaRPr lang="en-US" sz="1200" i="1" dirty="0" smtClean="0"/>
          </a:p>
          <a:p>
            <a:pPr>
              <a:lnSpc>
                <a:spcPct val="130000"/>
              </a:lnSpc>
              <a:spcBef>
                <a:spcPts val="600"/>
              </a:spcBef>
              <a:buNone/>
            </a:pPr>
            <a:r>
              <a:rPr lang="en-US" sz="1200" i="1" dirty="0" smtClean="0"/>
              <a:t>(T)here is no magic formula for such resilience.  A society that is founded on structural inequalities, organized around the categories of race, class, and gender, has produced an educational system that replicates these uneven outcomes.  Adolescent development and its assorted components, such as identity development, social-emotional development, family and community context, etc., are shaped by this reality.  </a:t>
            </a:r>
            <a:r>
              <a:rPr lang="en-US" sz="1200" b="1" i="1" dirty="0" smtClean="0"/>
              <a:t>Defined in this broader context, resilience can be explained as the ability of individual students, who have been assigned to the lowest strata of society due to their race, class, and/or gender, and suffered the associated ill effects, to marshal internal and external resources to find success…</a:t>
            </a:r>
            <a:r>
              <a:rPr lang="en-US" sz="1200" i="1" dirty="0" smtClean="0"/>
              <a:t> It appears that Oliver is on course to achieve this outcome, though one of the hallmarks of marginalization is contingency, meaning that even when one seems to have escaped one’s societal destiny, it is still possible to “fall back” down.  (IM, p. 42)</a:t>
            </a:r>
          </a:p>
          <a:p>
            <a:pPr>
              <a:lnSpc>
                <a:spcPct val="130000"/>
              </a:lnSpc>
              <a:spcBef>
                <a:spcPts val="600"/>
              </a:spcBef>
            </a:pPr>
            <a:endParaRPr lang="en-US" sz="1200" dirty="0" smtClean="0"/>
          </a:p>
          <a:p>
            <a:pPr>
              <a:lnSpc>
                <a:spcPct val="130000"/>
              </a:lnSpc>
              <a:spcBef>
                <a:spcPts val="600"/>
              </a:spcBef>
            </a:pPr>
            <a:endParaRPr lang="en-US" sz="1200" dirty="0"/>
          </a:p>
        </p:txBody>
      </p:sp>
    </p:spTree>
    <p:extLst>
      <p:ext uri="{BB962C8B-B14F-4D97-AF65-F5344CB8AC3E}">
        <p14:creationId xmlns:p14="http://schemas.microsoft.com/office/powerpoint/2010/main" val="321048994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190500"/>
            <a:ext cx="7969377" cy="762000"/>
          </a:xfrm>
        </p:spPr>
        <p:txBody>
          <a:bodyPr>
            <a:normAutofit/>
          </a:bodyPr>
          <a:lstStyle/>
          <a:p>
            <a:r>
              <a:rPr lang="en-US" sz="2000" b="1" dirty="0" smtClean="0"/>
              <a:t>Examining the Connection between Scholarship and Practice</a:t>
            </a:r>
            <a:endParaRPr lang="en-US" sz="2000" b="1" dirty="0"/>
          </a:p>
        </p:txBody>
      </p:sp>
      <p:sp>
        <p:nvSpPr>
          <p:cNvPr id="4" name="Content Placeholder 3"/>
          <p:cNvSpPr>
            <a:spLocks noGrp="1"/>
          </p:cNvSpPr>
          <p:nvPr>
            <p:ph idx="4294967295"/>
          </p:nvPr>
        </p:nvSpPr>
        <p:spPr>
          <a:xfrm>
            <a:off x="866774" y="1333500"/>
            <a:ext cx="7620000" cy="4000500"/>
          </a:xfrm>
          <a:prstGeom prst="rect">
            <a:avLst/>
          </a:prstGeom>
        </p:spPr>
        <p:txBody>
          <a:bodyPr>
            <a:normAutofit/>
          </a:bodyPr>
          <a:lstStyle/>
          <a:p>
            <a:pPr>
              <a:buNone/>
            </a:pPr>
            <a:r>
              <a:rPr lang="en-US" sz="1900" dirty="0" smtClean="0"/>
              <a:t>In looking for evidence, </a:t>
            </a:r>
          </a:p>
          <a:p>
            <a:pPr>
              <a:buNone/>
            </a:pPr>
            <a:endParaRPr lang="en-US" sz="1900" dirty="0" smtClean="0"/>
          </a:p>
          <a:p>
            <a:pPr>
              <a:spcAft>
                <a:spcPts val="1200"/>
              </a:spcAft>
            </a:pPr>
            <a:r>
              <a:rPr lang="en-US" sz="1900" dirty="0" smtClean="0"/>
              <a:t>make sure all member of the group understand the task card.</a:t>
            </a:r>
          </a:p>
          <a:p>
            <a:pPr>
              <a:spcAft>
                <a:spcPts val="1200"/>
              </a:spcAft>
            </a:pPr>
            <a:r>
              <a:rPr lang="en-US" sz="1900" dirty="0" smtClean="0"/>
              <a:t>study the resources provided.</a:t>
            </a:r>
          </a:p>
          <a:p>
            <a:pPr>
              <a:spcAft>
                <a:spcPts val="1200"/>
              </a:spcAft>
            </a:pPr>
            <a:r>
              <a:rPr lang="en-US" sz="1900" dirty="0" smtClean="0"/>
              <a:t>ask questions and discuss ideas.</a:t>
            </a:r>
          </a:p>
          <a:p>
            <a:pPr marL="114300" indent="0">
              <a:buNone/>
            </a:pPr>
            <a:endParaRPr lang="en-US" dirty="0" smtClean="0"/>
          </a:p>
          <a:p>
            <a:pPr lvl="2"/>
            <a:r>
              <a:rPr lang="en-US" sz="2800" dirty="0" smtClean="0"/>
              <a:t>Everybody contributes!</a:t>
            </a:r>
          </a:p>
          <a:p>
            <a:endParaRPr lang="en-US" dirty="0" smtClean="0"/>
          </a:p>
        </p:txBody>
      </p:sp>
      <p:pic>
        <p:nvPicPr>
          <p:cNvPr id="5" name="Picture 4" descr="http://woodgatesview.files.wordpress.com/2013/09/working-together.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47752" y="3205162"/>
            <a:ext cx="2087245" cy="1685925"/>
          </a:xfrm>
          <a:prstGeom prst="rect">
            <a:avLst/>
          </a:prstGeom>
          <a:noFill/>
          <a:ln>
            <a:noFill/>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0"/>
          </p:nvPr>
        </p:nvSpPr>
        <p:spPr/>
        <p:txBody>
          <a:bodyPr/>
          <a:lstStyle/>
          <a:p>
            <a:endParaRPr lang="en-US" dirty="0" smtClean="0"/>
          </a:p>
          <a:p>
            <a:endParaRPr lang="en-US" dirty="0"/>
          </a:p>
          <a:p>
            <a:endParaRPr lang="en-US" dirty="0" smtClean="0"/>
          </a:p>
          <a:p>
            <a:endParaRPr lang="en-US" dirty="0"/>
          </a:p>
          <a:p>
            <a:endParaRPr lang="en-US" dirty="0" smtClean="0"/>
          </a:p>
          <a:p>
            <a:pPr algn="ctr"/>
            <a:r>
              <a:rPr lang="en-US" sz="2800" dirty="0" smtClean="0"/>
              <a:t>Debrief Activity 1</a:t>
            </a:r>
            <a:endParaRPr lang="en-US" sz="2800" dirty="0"/>
          </a:p>
        </p:txBody>
      </p:sp>
    </p:spTree>
    <p:extLst>
      <p:ext uri="{BB962C8B-B14F-4D97-AF65-F5344CB8AC3E}">
        <p14:creationId xmlns:p14="http://schemas.microsoft.com/office/powerpoint/2010/main" val="423386692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4" y="228865"/>
            <a:ext cx="7648575" cy="952500"/>
          </a:xfrm>
        </p:spPr>
        <p:txBody>
          <a:bodyPr>
            <a:noAutofit/>
          </a:bodyPr>
          <a:lstStyle/>
          <a:p>
            <a:r>
              <a:rPr lang="en-US" b="1" dirty="0"/>
              <a:t>Principles of Powerful Teacher Education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353955856"/>
              </p:ext>
            </p:extLst>
          </p:nvPr>
        </p:nvGraphicFramePr>
        <p:xfrm>
          <a:off x="885824" y="1333500"/>
          <a:ext cx="7191375"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4685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4" y="317500"/>
            <a:ext cx="7381875" cy="796925"/>
          </a:xfrm>
        </p:spPr>
        <p:txBody>
          <a:bodyPr>
            <a:normAutofit/>
          </a:bodyPr>
          <a:lstStyle/>
          <a:p>
            <a:r>
              <a:rPr lang="en-US" sz="2000" b="1" dirty="0" smtClean="0"/>
              <a:t>Strength of the Joint Work: University and the Schools</a:t>
            </a:r>
            <a:br>
              <a:rPr lang="en-US" sz="2000" b="1" dirty="0" smtClean="0"/>
            </a:br>
            <a:r>
              <a:rPr lang="en-US" sz="2000" b="1" dirty="0" smtClean="0"/>
              <a:t>“</a:t>
            </a:r>
            <a:r>
              <a:rPr lang="en-US" sz="2000" i="1" dirty="0" smtClean="0"/>
              <a:t>Together</a:t>
            </a:r>
            <a:r>
              <a:rPr lang="en-US" sz="2000" i="1" dirty="0"/>
              <a:t>, we are growing the next generation of teachers.”</a:t>
            </a:r>
            <a:endParaRPr lang="en-US" sz="2000" b="1" dirty="0"/>
          </a:p>
        </p:txBody>
      </p:sp>
      <p:sp>
        <p:nvSpPr>
          <p:cNvPr id="3" name="Content Placeholder 2"/>
          <p:cNvSpPr>
            <a:spLocks noGrp="1"/>
          </p:cNvSpPr>
          <p:nvPr>
            <p:ph idx="4294967295"/>
          </p:nvPr>
        </p:nvSpPr>
        <p:spPr>
          <a:xfrm>
            <a:off x="561974" y="1285876"/>
            <a:ext cx="7515225" cy="4152900"/>
          </a:xfrm>
          <a:prstGeom prst="rect">
            <a:avLst/>
          </a:prstGeom>
        </p:spPr>
        <p:txBody>
          <a:bodyPr>
            <a:normAutofit/>
          </a:bodyPr>
          <a:lstStyle/>
          <a:p>
            <a:pPr>
              <a:spcBef>
                <a:spcPts val="600"/>
              </a:spcBef>
              <a:spcAft>
                <a:spcPts val="1200"/>
              </a:spcAft>
            </a:pPr>
            <a:r>
              <a:rPr lang="en-US" sz="2000" dirty="0" smtClean="0"/>
              <a:t>Selecting schools / classrooms / cooperating teachers for clinical placements</a:t>
            </a:r>
          </a:p>
          <a:p>
            <a:pPr>
              <a:spcBef>
                <a:spcPts val="600"/>
              </a:spcBef>
              <a:spcAft>
                <a:spcPts val="1200"/>
              </a:spcAft>
            </a:pPr>
            <a:r>
              <a:rPr lang="en-US" sz="2000" dirty="0">
                <a:hlinkClick r:id="rId3"/>
              </a:rPr>
              <a:t>Guiding principles for selecting placements </a:t>
            </a:r>
            <a:endParaRPr lang="en-US" sz="2000" dirty="0" smtClean="0"/>
          </a:p>
          <a:p>
            <a:pPr lvl="1">
              <a:spcBef>
                <a:spcPts val="600"/>
              </a:spcBef>
              <a:spcAft>
                <a:spcPts val="1200"/>
              </a:spcAft>
            </a:pPr>
            <a:r>
              <a:rPr lang="en-US" sz="2000" dirty="0" smtClean="0"/>
              <a:t>Demographics of the student population</a:t>
            </a:r>
          </a:p>
          <a:p>
            <a:pPr lvl="1">
              <a:spcBef>
                <a:spcPts val="600"/>
              </a:spcBef>
              <a:spcAft>
                <a:spcPts val="1200"/>
              </a:spcAft>
            </a:pPr>
            <a:r>
              <a:rPr lang="en-US" sz="2000" dirty="0" smtClean="0"/>
              <a:t>Quality of classroom instruction</a:t>
            </a:r>
          </a:p>
          <a:p>
            <a:pPr lvl="1">
              <a:spcBef>
                <a:spcPts val="600"/>
              </a:spcBef>
              <a:spcAft>
                <a:spcPts val="1200"/>
              </a:spcAft>
            </a:pPr>
            <a:r>
              <a:rPr lang="en-US" sz="2000" dirty="0" smtClean="0"/>
              <a:t>Readiness to mentor and support teacher candidates</a:t>
            </a:r>
          </a:p>
          <a:p>
            <a:pPr lvl="1">
              <a:spcBef>
                <a:spcPts val="600"/>
              </a:spcBef>
              <a:spcAft>
                <a:spcPts val="1200"/>
              </a:spcAft>
            </a:pPr>
            <a:r>
              <a:rPr lang="en-US" sz="2000" dirty="0" smtClean="0"/>
              <a:t>Administrative collaboration and support</a:t>
            </a:r>
            <a:endParaRPr lang="en-US" sz="2400" dirty="0" smtClean="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98133546"/>
              </p:ext>
            </p:extLst>
          </p:nvPr>
        </p:nvGraphicFramePr>
        <p:xfrm>
          <a:off x="1524000" y="1333500"/>
          <a:ext cx="6096000"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0" y="127000"/>
            <a:ext cx="5715000" cy="1107996"/>
          </a:xfrm>
          <a:prstGeom prst="rect">
            <a:avLst/>
          </a:prstGeom>
          <a:noFill/>
        </p:spPr>
        <p:txBody>
          <a:bodyPr wrap="square" rtlCol="0">
            <a:spAutoFit/>
          </a:bodyPr>
          <a:lstStyle/>
          <a:p>
            <a:pPr algn="ctr"/>
            <a:r>
              <a:rPr lang="en-US" sz="6600" spc="-100" dirty="0">
                <a:solidFill>
                  <a:schemeClr val="bg2"/>
                </a:solidFill>
                <a:latin typeface="+mj-lt"/>
                <a:ea typeface="+mj-ea"/>
                <a:cs typeface="+mj-cs"/>
              </a:rPr>
              <a:t>iSTEP Goals</a:t>
            </a:r>
          </a:p>
        </p:txBody>
      </p:sp>
    </p:spTree>
    <p:extLst>
      <p:ext uri="{BB962C8B-B14F-4D97-AF65-F5344CB8AC3E}">
        <p14:creationId xmlns:p14="http://schemas.microsoft.com/office/powerpoint/2010/main" val="34893016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 for Performance</a:t>
            </a:r>
            <a:endParaRPr lang="en-US" dirty="0"/>
          </a:p>
        </p:txBody>
      </p:sp>
      <p:graphicFrame>
        <p:nvGraphicFramePr>
          <p:cNvPr id="5" name="Content Placeholder 4"/>
          <p:cNvGraphicFramePr>
            <a:graphicFrameLocks noGrp="1"/>
          </p:cNvGraphicFramePr>
          <p:nvPr>
            <p:ph idx="4294967295"/>
          </p:nvPr>
        </p:nvGraphicFramePr>
        <p:xfrm>
          <a:off x="457200" y="1333500"/>
          <a:ext cx="7620000" cy="400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209800" y="3937000"/>
            <a:ext cx="4859022" cy="923330"/>
          </a:xfrm>
          <a:prstGeom prst="rect">
            <a:avLst/>
          </a:prstGeom>
          <a:noFill/>
        </p:spPr>
        <p:txBody>
          <a:bodyPr wrap="square" lIns="91440" tIns="45720" rIns="91440" bIns="45720">
            <a:spAutoFit/>
          </a:bodyPr>
          <a:lstStyle/>
          <a:p>
            <a:pPr algn="ct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1767386" y="4374058"/>
            <a:ext cx="560922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Performance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Clinical Work</a:t>
            </a:r>
            <a:endParaRPr lang="en-US" sz="3600" dirty="0"/>
          </a:p>
        </p:txBody>
      </p:sp>
      <p:sp>
        <p:nvSpPr>
          <p:cNvPr id="1026" name="Rectangle 2"/>
          <p:cNvSpPr>
            <a:spLocks noChangeArrowheads="1"/>
          </p:cNvSpPr>
          <p:nvPr/>
        </p:nvSpPr>
        <p:spPr bwMode="auto">
          <a:xfrm>
            <a:off x="228599" y="3705490"/>
            <a:ext cx="1666875" cy="3042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200" b="1" dirty="0" smtClean="0">
                <a:ea typeface="Arial" pitchFamily="34" charset="0"/>
                <a:cs typeface="Arial" pitchFamily="34" charset="0"/>
              </a:rPr>
              <a:t>  Summer School </a:t>
            </a:r>
          </a:p>
          <a:p>
            <a:pPr fontAlgn="base">
              <a:spcBef>
                <a:spcPct val="0"/>
              </a:spcBef>
              <a:spcAft>
                <a:spcPts val="1000"/>
              </a:spcAft>
            </a:pPr>
            <a:endParaRPr lang="en-US" sz="1200" dirty="0" smtClean="0">
              <a:ea typeface="Arial" pitchFamily="34" charset="0"/>
              <a:cs typeface="Arial" pitchFamily="34" charset="0"/>
            </a:endParaRPr>
          </a:p>
          <a:p>
            <a:pPr fontAlgn="base">
              <a:spcBef>
                <a:spcPct val="0"/>
              </a:spcBef>
              <a:spcAft>
                <a:spcPts val="1000"/>
              </a:spcAft>
            </a:pPr>
            <a:endParaRPr lang="en-US" sz="1200" dirty="0" smtClean="0">
              <a:ea typeface="Arial" pitchFamily="34" charset="0"/>
              <a:cs typeface="Arial" pitchFamily="34" charset="0"/>
            </a:endParaRPr>
          </a:p>
        </p:txBody>
      </p:sp>
      <p:sp>
        <p:nvSpPr>
          <p:cNvPr id="1029" name="AutoShape 5"/>
          <p:cNvSpPr>
            <a:spLocks noChangeArrowheads="1"/>
          </p:cNvSpPr>
          <p:nvPr/>
        </p:nvSpPr>
        <p:spPr bwMode="auto">
          <a:xfrm>
            <a:off x="914400" y="2857500"/>
            <a:ext cx="1066800" cy="381000"/>
          </a:xfrm>
          <a:prstGeom prst="curvedDownArrow">
            <a:avLst>
              <a:gd name="adj1" fmla="val 36042"/>
              <a:gd name="adj2" fmla="val 72083"/>
              <a:gd name="adj3" fmla="val 33333"/>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0" name="AutoShape 6"/>
          <p:cNvSpPr>
            <a:spLocks noChangeArrowheads="1"/>
          </p:cNvSpPr>
          <p:nvPr/>
        </p:nvSpPr>
        <p:spPr bwMode="auto">
          <a:xfrm>
            <a:off x="2941638" y="2667000"/>
            <a:ext cx="1173162" cy="381000"/>
          </a:xfrm>
          <a:prstGeom prst="curvedDownArrow">
            <a:avLst>
              <a:gd name="adj1" fmla="val 36042"/>
              <a:gd name="adj2" fmla="val 72083"/>
              <a:gd name="adj3" fmla="val 33333"/>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AutoShape 7"/>
          <p:cNvSpPr>
            <a:spLocks noChangeArrowheads="1"/>
          </p:cNvSpPr>
          <p:nvPr/>
        </p:nvSpPr>
        <p:spPr bwMode="auto">
          <a:xfrm>
            <a:off x="4953000" y="2540000"/>
            <a:ext cx="1219200" cy="381000"/>
          </a:xfrm>
          <a:prstGeom prst="curvedDownArrow">
            <a:avLst>
              <a:gd name="adj1" fmla="val 36042"/>
              <a:gd name="adj2" fmla="val 72083"/>
              <a:gd name="adj3" fmla="val 33333"/>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AutoShape 8"/>
          <p:cNvSpPr>
            <a:spLocks noChangeArrowheads="1"/>
          </p:cNvSpPr>
          <p:nvPr/>
        </p:nvSpPr>
        <p:spPr bwMode="auto">
          <a:xfrm>
            <a:off x="7010400" y="2476500"/>
            <a:ext cx="1447800" cy="508000"/>
          </a:xfrm>
          <a:prstGeom prst="curvedUpArrow">
            <a:avLst>
              <a:gd name="adj1" fmla="val 33160"/>
              <a:gd name="adj2" fmla="val 66320"/>
              <a:gd name="adj3" fmla="val 33333"/>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1" name="Group 10"/>
          <p:cNvGrpSpPr/>
          <p:nvPr/>
        </p:nvGrpSpPr>
        <p:grpSpPr>
          <a:xfrm>
            <a:off x="2032000" y="3226595"/>
            <a:ext cx="1828800" cy="783166"/>
            <a:chOff x="1905000" y="4572000"/>
            <a:chExt cx="1828800" cy="939799"/>
          </a:xfrm>
        </p:grpSpPr>
        <p:sp>
          <p:nvSpPr>
            <p:cNvPr id="1028" name="Rectangle 4"/>
            <p:cNvSpPr>
              <a:spLocks noChangeArrowheads="1"/>
            </p:cNvSpPr>
            <p:nvPr/>
          </p:nvSpPr>
          <p:spPr bwMode="auto">
            <a:xfrm>
              <a:off x="1905000" y="4953000"/>
              <a:ext cx="1828800" cy="5587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en-US" sz="1200" b="1" dirty="0" smtClean="0">
                  <a:ea typeface="Arial" pitchFamily="34" charset="0"/>
                  <a:cs typeface="Arial" pitchFamily="34" charset="0"/>
                </a:rPr>
                <a:t>  1st        2nd        3rd Fall Observations</a:t>
              </a:r>
            </a:p>
          </p:txBody>
        </p:sp>
        <p:sp>
          <p:nvSpPr>
            <p:cNvPr id="1033" name="Oval 9"/>
            <p:cNvSpPr>
              <a:spLocks noChangeArrowheads="1"/>
            </p:cNvSpPr>
            <p:nvPr/>
          </p:nvSpPr>
          <p:spPr bwMode="auto">
            <a:xfrm>
              <a:off x="2057400" y="4572000"/>
              <a:ext cx="184150" cy="366713"/>
            </a:xfrm>
            <a:prstGeom prst="ellipse">
              <a:avLst/>
            </a:prstGeom>
            <a:solidFill>
              <a:schemeClr val="accent1">
                <a:lumMod val="40000"/>
                <a:lumOff val="60000"/>
              </a:schemeClr>
            </a:solidFill>
            <a:ln w="9525">
              <a:solidFill>
                <a:srgbClr val="000000"/>
              </a:solidFill>
              <a:round/>
              <a:headEnd/>
              <a:tailEnd/>
            </a:ln>
            <a:effectLst>
              <a:outerShdw dist="107763" dir="18420000" algn="ctr" rotWithShape="0">
                <a:schemeClr val="bg1">
                  <a:lumMod val="65000"/>
                </a:scheme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Oval 10"/>
            <p:cNvSpPr>
              <a:spLocks noChangeArrowheads="1"/>
            </p:cNvSpPr>
            <p:nvPr/>
          </p:nvSpPr>
          <p:spPr bwMode="auto">
            <a:xfrm>
              <a:off x="2636838" y="4572000"/>
              <a:ext cx="182562" cy="366713"/>
            </a:xfrm>
            <a:prstGeom prst="ellipse">
              <a:avLst/>
            </a:prstGeom>
            <a:solidFill>
              <a:schemeClr val="accent1">
                <a:lumMod val="40000"/>
                <a:lumOff val="60000"/>
              </a:schemeClr>
            </a:solidFill>
            <a:ln w="9525">
              <a:solidFill>
                <a:srgbClr val="000000"/>
              </a:solidFill>
              <a:round/>
              <a:headEnd/>
              <a:tailEnd/>
            </a:ln>
            <a:effectLst>
              <a:outerShdw dist="107763" dir="18420000" algn="ctr" rotWithShape="0">
                <a:schemeClr val="bg1">
                  <a:lumMod val="65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035" name="Oval 11"/>
            <p:cNvSpPr>
              <a:spLocks noChangeArrowheads="1"/>
            </p:cNvSpPr>
            <p:nvPr/>
          </p:nvSpPr>
          <p:spPr bwMode="auto">
            <a:xfrm>
              <a:off x="3246438" y="4572000"/>
              <a:ext cx="182562" cy="366713"/>
            </a:xfrm>
            <a:prstGeom prst="ellipse">
              <a:avLst/>
            </a:prstGeom>
            <a:solidFill>
              <a:schemeClr val="accent1">
                <a:lumMod val="40000"/>
                <a:lumOff val="60000"/>
              </a:schemeClr>
            </a:solidFill>
            <a:ln w="9525">
              <a:solidFill>
                <a:srgbClr val="000000"/>
              </a:solidFill>
              <a:round/>
              <a:headEnd/>
              <a:tailEnd/>
            </a:ln>
            <a:effectLst>
              <a:outerShdw dist="107763" dir="18420000" algn="ctr" rotWithShape="0">
                <a:schemeClr val="bg1">
                  <a:lumMod val="65000"/>
                </a:schemeClr>
              </a:outerShdw>
            </a:effectLst>
          </p:spPr>
          <p:txBody>
            <a:bodyPr vert="horz" wrap="square" lIns="91440" tIns="45720" rIns="91440" bIns="45720" numCol="1" anchor="t" anchorCtr="0" compatLnSpc="1">
              <a:prstTxWarp prst="textNoShape">
                <a:avLst/>
              </a:prstTxWarp>
            </a:bodyPr>
            <a:lstStyle/>
            <a:p>
              <a:r>
                <a:rPr lang="en-US" dirty="0" smtClean="0"/>
                <a:t> </a:t>
              </a:r>
              <a:endParaRPr lang="en-US" dirty="0"/>
            </a:p>
          </p:txBody>
        </p:sp>
      </p:grpSp>
      <p:grpSp>
        <p:nvGrpSpPr>
          <p:cNvPr id="13" name="Group 12"/>
          <p:cNvGrpSpPr/>
          <p:nvPr/>
        </p:nvGrpSpPr>
        <p:grpSpPr>
          <a:xfrm>
            <a:off x="6248400" y="3250938"/>
            <a:ext cx="2019300" cy="758823"/>
            <a:chOff x="5867400" y="4103688"/>
            <a:chExt cx="2019300" cy="988227"/>
          </a:xfrm>
        </p:grpSpPr>
        <p:sp>
          <p:nvSpPr>
            <p:cNvPr id="1027" name="Rectangle 3"/>
            <p:cNvSpPr>
              <a:spLocks noChangeArrowheads="1"/>
            </p:cNvSpPr>
            <p:nvPr/>
          </p:nvSpPr>
          <p:spPr bwMode="auto">
            <a:xfrm>
              <a:off x="5867400" y="4485471"/>
              <a:ext cx="2019300" cy="6064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ea typeface="Arial" pitchFamily="34" charset="0"/>
                  <a:cs typeface="Arial" pitchFamily="34" charset="0"/>
                </a:rPr>
                <a:t>   7</a:t>
              </a:r>
              <a:r>
                <a:rPr kumimoji="0" lang="en-US" sz="1200" b="1" i="0" u="none" strike="noStrike" cap="none" normalizeH="0" baseline="30000" dirty="0" smtClean="0">
                  <a:ln>
                    <a:noFill/>
                  </a:ln>
                  <a:solidFill>
                    <a:schemeClr val="tx1"/>
                  </a:solidFill>
                  <a:effectLst/>
                  <a:ea typeface="Arial" pitchFamily="34" charset="0"/>
                  <a:cs typeface="Arial" pitchFamily="34" charset="0"/>
                </a:rPr>
                <a:t>th</a:t>
              </a:r>
              <a:r>
                <a:rPr kumimoji="0" lang="en-US" sz="1200" b="1" i="0" u="none" strike="noStrike" cap="none" normalizeH="0" baseline="0" dirty="0" smtClean="0">
                  <a:ln>
                    <a:noFill/>
                  </a:ln>
                  <a:solidFill>
                    <a:schemeClr val="tx1"/>
                  </a:solidFill>
                  <a:effectLst/>
                  <a:ea typeface="Arial" pitchFamily="34" charset="0"/>
                  <a:cs typeface="Arial" pitchFamily="34" charset="0"/>
                </a:rPr>
                <a:t>         8</a:t>
              </a:r>
              <a:r>
                <a:rPr kumimoji="0" lang="en-US" sz="1200" b="1" i="0" u="none" strike="noStrike" cap="none" normalizeH="0" baseline="30000" dirty="0" smtClean="0">
                  <a:ln>
                    <a:noFill/>
                  </a:ln>
                  <a:solidFill>
                    <a:schemeClr val="tx1"/>
                  </a:solidFill>
                  <a:effectLst/>
                  <a:ea typeface="Arial" pitchFamily="34" charset="0"/>
                  <a:cs typeface="Arial" pitchFamily="34" charset="0"/>
                </a:rPr>
                <a:t>th</a:t>
              </a:r>
              <a:r>
                <a:rPr kumimoji="0" lang="en-US" sz="1200" b="1" i="0" u="none" strike="noStrike" cap="none" normalizeH="0" baseline="0" dirty="0" smtClean="0">
                  <a:ln>
                    <a:noFill/>
                  </a:ln>
                  <a:solidFill>
                    <a:schemeClr val="tx1"/>
                  </a:solidFill>
                  <a:effectLst/>
                  <a:ea typeface="Arial" pitchFamily="34" charset="0"/>
                  <a:cs typeface="Arial" pitchFamily="34" charset="0"/>
                </a:rPr>
                <a:t>         9</a:t>
              </a:r>
              <a:r>
                <a:rPr kumimoji="0" lang="en-US" sz="1200" b="1" i="0" u="none" strike="noStrike" cap="none" normalizeH="0" baseline="30000" dirty="0" smtClean="0">
                  <a:ln>
                    <a:noFill/>
                  </a:ln>
                  <a:solidFill>
                    <a:schemeClr val="tx1"/>
                  </a:solidFill>
                  <a:effectLst/>
                  <a:ea typeface="Arial" pitchFamily="34" charset="0"/>
                  <a:cs typeface="Arial" pitchFamily="34" charset="0"/>
                </a:rPr>
                <a:t>th</a:t>
              </a:r>
              <a:r>
                <a:rPr lang="en-US" sz="1200" b="1" dirty="0">
                  <a:ea typeface="Arial" pitchFamily="34" charset="0"/>
                  <a:cs typeface="Arial" pitchFamily="34" charset="0"/>
                </a:rPr>
                <a:t> </a:t>
              </a:r>
              <a:r>
                <a:rPr lang="en-US" sz="1200" b="1" dirty="0" smtClean="0">
                  <a:ea typeface="Arial" pitchFamily="34" charset="0"/>
                  <a:cs typeface="Arial" pitchFamily="34" charset="0"/>
                </a:rPr>
                <a:t>S</a:t>
              </a:r>
              <a:r>
                <a:rPr kumimoji="0" lang="en-US" sz="1200" b="1" i="0" u="none" strike="noStrike" cap="none" normalizeH="0" baseline="0" dirty="0" smtClean="0">
                  <a:ln>
                    <a:noFill/>
                  </a:ln>
                  <a:solidFill>
                    <a:schemeClr val="tx1"/>
                  </a:solidFill>
                  <a:effectLst/>
                  <a:ea typeface="Arial" pitchFamily="34" charset="0"/>
                  <a:cs typeface="Arial" pitchFamily="34" charset="0"/>
                </a:rPr>
                <a:t>pring Observations</a:t>
              </a:r>
              <a:endParaRPr kumimoji="0" lang="en-US" sz="2800" b="1" i="0" u="none" strike="noStrike" cap="none" normalizeH="0" baseline="0" dirty="0" smtClean="0">
                <a:ln>
                  <a:noFill/>
                </a:ln>
                <a:solidFill>
                  <a:schemeClr val="tx1"/>
                </a:solidFill>
                <a:effectLst/>
                <a:cs typeface="Arial" pitchFamily="34" charset="0"/>
              </a:endParaRPr>
            </a:p>
          </p:txBody>
        </p:sp>
        <p:sp>
          <p:nvSpPr>
            <p:cNvPr id="1037" name="Oval 13"/>
            <p:cNvSpPr>
              <a:spLocks noChangeArrowheads="1"/>
            </p:cNvSpPr>
            <p:nvPr/>
          </p:nvSpPr>
          <p:spPr bwMode="auto">
            <a:xfrm>
              <a:off x="7162800" y="4103688"/>
              <a:ext cx="182562" cy="365125"/>
            </a:xfrm>
            <a:prstGeom prst="ellipse">
              <a:avLst/>
            </a:prstGeom>
            <a:solidFill>
              <a:schemeClr val="accent1">
                <a:lumMod val="40000"/>
                <a:lumOff val="60000"/>
              </a:schemeClr>
            </a:solidFill>
            <a:ln w="9525">
              <a:solidFill>
                <a:srgbClr val="000000"/>
              </a:solidFill>
              <a:round/>
              <a:headEnd/>
              <a:tailEnd/>
            </a:ln>
            <a:effectLst>
              <a:outerShdw dist="107763" dir="18420000" algn="ctr" rotWithShape="0">
                <a:schemeClr val="bg1">
                  <a:lumMod val="65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038" name="Oval 14"/>
            <p:cNvSpPr>
              <a:spLocks noChangeArrowheads="1"/>
            </p:cNvSpPr>
            <p:nvPr/>
          </p:nvSpPr>
          <p:spPr bwMode="auto">
            <a:xfrm>
              <a:off x="6599238" y="4103688"/>
              <a:ext cx="182562" cy="365125"/>
            </a:xfrm>
            <a:prstGeom prst="ellipse">
              <a:avLst/>
            </a:prstGeom>
            <a:solidFill>
              <a:schemeClr val="accent1">
                <a:lumMod val="40000"/>
                <a:lumOff val="60000"/>
              </a:schemeClr>
            </a:solidFill>
            <a:ln w="9525">
              <a:solidFill>
                <a:srgbClr val="000000"/>
              </a:solidFill>
              <a:round/>
              <a:headEnd/>
              <a:tailEnd/>
            </a:ln>
            <a:effectLst>
              <a:outerShdw dist="107763" dir="18420000" algn="ctr" rotWithShape="0">
                <a:schemeClr val="bg1">
                  <a:lumMod val="65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039" name="Oval 15"/>
            <p:cNvSpPr>
              <a:spLocks noChangeArrowheads="1"/>
            </p:cNvSpPr>
            <p:nvPr/>
          </p:nvSpPr>
          <p:spPr bwMode="auto">
            <a:xfrm>
              <a:off x="6064250" y="4103688"/>
              <a:ext cx="184150" cy="365125"/>
            </a:xfrm>
            <a:prstGeom prst="ellipse">
              <a:avLst/>
            </a:prstGeom>
            <a:solidFill>
              <a:schemeClr val="accent1">
                <a:lumMod val="40000"/>
                <a:lumOff val="60000"/>
              </a:schemeClr>
            </a:solidFill>
            <a:ln w="9525">
              <a:solidFill>
                <a:srgbClr val="000000"/>
              </a:solidFill>
              <a:round/>
              <a:headEnd/>
              <a:tailEnd/>
            </a:ln>
            <a:effectLst>
              <a:outerShdw dist="107763" dir="18420000" algn="ctr" rotWithShape="0">
                <a:schemeClr val="bg1">
                  <a:lumMod val="65000"/>
                </a:schemeClr>
              </a:outerShdw>
            </a:effectLst>
          </p:spPr>
          <p:txBody>
            <a:bodyPr vert="horz" wrap="square" lIns="91440" tIns="45720" rIns="91440" bIns="45720" numCol="1" anchor="t" anchorCtr="0" compatLnSpc="1">
              <a:prstTxWarp prst="textNoShape">
                <a:avLst/>
              </a:prstTxWarp>
            </a:bodyPr>
            <a:lstStyle/>
            <a:p>
              <a:endParaRPr lang="en-US" dirty="0"/>
            </a:p>
          </p:txBody>
        </p:sp>
      </p:grpSp>
      <p:sp>
        <p:nvSpPr>
          <p:cNvPr id="1041" name="Rectangle 17"/>
          <p:cNvSpPr>
            <a:spLocks noChangeArrowheads="1"/>
          </p:cNvSpPr>
          <p:nvPr/>
        </p:nvSpPr>
        <p:spPr bwMode="auto">
          <a:xfrm>
            <a:off x="574938" y="1803135"/>
            <a:ext cx="1905000" cy="6733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300" b="1" dirty="0" smtClean="0">
                <a:ea typeface="Arial" pitchFamily="34" charset="0"/>
                <a:cs typeface="Arial" pitchFamily="34" charset="0"/>
              </a:rPr>
              <a:t>Feedback from Cooperating Teacher</a:t>
            </a:r>
          </a:p>
        </p:txBody>
      </p:sp>
      <p:sp>
        <p:nvSpPr>
          <p:cNvPr id="1042" name="Rectangle 18"/>
          <p:cNvSpPr>
            <a:spLocks noChangeArrowheads="1"/>
          </p:cNvSpPr>
          <p:nvPr/>
        </p:nvSpPr>
        <p:spPr bwMode="auto">
          <a:xfrm>
            <a:off x="2688166" y="1472407"/>
            <a:ext cx="1751806" cy="10040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en-US" sz="1300" b="1" dirty="0" smtClean="0">
                <a:ea typeface="Arial" pitchFamily="34" charset="0"/>
                <a:cs typeface="Arial" pitchFamily="34" charset="0"/>
              </a:rPr>
              <a:t>Quarterly Assessment from Cooperating Teacher &amp; Supervisor</a:t>
            </a:r>
          </a:p>
        </p:txBody>
      </p:sp>
      <p:sp>
        <p:nvSpPr>
          <p:cNvPr id="1043" name="Rectangle 19"/>
          <p:cNvSpPr>
            <a:spLocks noChangeArrowheads="1"/>
          </p:cNvSpPr>
          <p:nvPr/>
        </p:nvSpPr>
        <p:spPr bwMode="auto">
          <a:xfrm>
            <a:off x="4648201" y="1460500"/>
            <a:ext cx="1890711" cy="1016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300" b="1" dirty="0" smtClean="0">
                <a:ea typeface="Arial" pitchFamily="34" charset="0"/>
                <a:cs typeface="Arial" pitchFamily="34" charset="0"/>
              </a:rPr>
              <a:t>Quarterly Assessment from Cooperating Teacher &amp; Supervisor</a:t>
            </a:r>
          </a:p>
        </p:txBody>
      </p:sp>
      <p:sp>
        <p:nvSpPr>
          <p:cNvPr id="1044" name="Rectangle 20"/>
          <p:cNvSpPr>
            <a:spLocks noChangeArrowheads="1"/>
          </p:cNvSpPr>
          <p:nvPr/>
        </p:nvSpPr>
        <p:spPr bwMode="auto">
          <a:xfrm>
            <a:off x="6705600" y="1079500"/>
            <a:ext cx="2057400" cy="1460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300" b="1" i="0" u="none" strike="noStrike" cap="none" normalizeH="0" baseline="0" dirty="0" smtClean="0">
                <a:ln>
                  <a:noFill/>
                </a:ln>
                <a:solidFill>
                  <a:schemeClr val="tx1"/>
                </a:solidFill>
                <a:effectLst/>
                <a:ea typeface="Arial" pitchFamily="34" charset="0"/>
                <a:cs typeface="Arial" pitchFamily="34" charset="0"/>
              </a:rPr>
              <a:t>Final evaluation from Cooperating Teacher &amp; Supervisor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300" b="1" i="0" u="none" strike="noStrike" cap="none" normalizeH="0" baseline="0" dirty="0" smtClean="0">
                <a:ln>
                  <a:noFill/>
                </a:ln>
                <a:solidFill>
                  <a:schemeClr val="tx1"/>
                </a:solidFill>
                <a:effectLst/>
                <a:ea typeface="Arial" pitchFamily="34" charset="0"/>
                <a:cs typeface="Arial" pitchFamily="34" charset="0"/>
              </a:rPr>
              <a:t>Teaching Event </a:t>
            </a:r>
          </a:p>
          <a:p>
            <a:pPr marL="0" marR="0" lvl="0" indent="0" defTabSz="914400" rtl="0" eaLnBrk="1" fontAlgn="base" latinLnBrk="0" hangingPunct="1">
              <a:lnSpc>
                <a:spcPct val="100000"/>
              </a:lnSpc>
              <a:spcBef>
                <a:spcPct val="0"/>
              </a:spcBef>
              <a:spcAft>
                <a:spcPts val="1000"/>
              </a:spcAft>
              <a:buClrTx/>
              <a:buSzTx/>
              <a:buFont typeface="Arial" pitchFamily="34" charset="0"/>
              <a:buChar char="•"/>
              <a:tabLst/>
            </a:pPr>
            <a:r>
              <a:rPr kumimoji="0" lang="en-US" sz="1300" b="1" i="0" u="none" strike="noStrike" cap="none" normalizeH="0" baseline="0" dirty="0" smtClean="0">
                <a:ln>
                  <a:noFill/>
                </a:ln>
                <a:solidFill>
                  <a:schemeClr val="tx1"/>
                </a:solidFill>
                <a:effectLst/>
                <a:ea typeface="Arial" pitchFamily="34" charset="0"/>
                <a:cs typeface="Arial" pitchFamily="34" charset="0"/>
              </a:rPr>
              <a:t>Recommendation for credentialing</a:t>
            </a:r>
            <a:endParaRPr kumimoji="0" lang="en-US" sz="1300" b="1" i="0" u="none" strike="noStrike" cap="none" normalizeH="0" baseline="0" dirty="0" smtClean="0">
              <a:ln>
                <a:noFill/>
              </a:ln>
              <a:solidFill>
                <a:schemeClr val="tx1"/>
              </a:solidFill>
              <a:effectLst/>
              <a:cs typeface="Arial" pitchFamily="34" charset="0"/>
            </a:endParaRPr>
          </a:p>
        </p:txBody>
      </p:sp>
      <p:sp>
        <p:nvSpPr>
          <p:cNvPr id="1045" name="Rectangle 21"/>
          <p:cNvSpPr>
            <a:spLocks noChangeArrowheads="1"/>
          </p:cNvSpPr>
          <p:nvPr/>
        </p:nvSpPr>
        <p:spPr bwMode="auto">
          <a:xfrm>
            <a:off x="533400" y="4699001"/>
            <a:ext cx="8153400" cy="444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400" b="1" dirty="0" smtClean="0">
                <a:ea typeface="Arial" pitchFamily="34" charset="0"/>
                <a:cs typeface="Arial" pitchFamily="34" charset="0"/>
              </a:rPr>
              <a:t>Graduated Responsibility: Increasing ownership of planning, instruction, and assessment in the clinical placement, culminating in independent student teaching</a:t>
            </a:r>
          </a:p>
          <a:p>
            <a:pPr fontAlgn="base">
              <a:spcBef>
                <a:spcPct val="0"/>
              </a:spcBef>
              <a:spcAft>
                <a:spcPts val="1000"/>
              </a:spcAft>
            </a:pPr>
            <a:endParaRPr lang="en-US" sz="1400" dirty="0" smtClean="0">
              <a:latin typeface="Arial Black" pitchFamily="34" charset="0"/>
              <a:ea typeface="Arial" pitchFamily="34" charset="0"/>
              <a:cs typeface="Arial" pitchFamily="34" charset="0"/>
            </a:endParaRPr>
          </a:p>
        </p:txBody>
      </p:sp>
      <p:grpSp>
        <p:nvGrpSpPr>
          <p:cNvPr id="12" name="Group 11"/>
          <p:cNvGrpSpPr/>
          <p:nvPr/>
        </p:nvGrpSpPr>
        <p:grpSpPr>
          <a:xfrm>
            <a:off x="4064000" y="3189553"/>
            <a:ext cx="1981200" cy="820208"/>
            <a:chOff x="3810000" y="4349750"/>
            <a:chExt cx="1981200" cy="984250"/>
          </a:xfrm>
        </p:grpSpPr>
        <p:sp>
          <p:nvSpPr>
            <p:cNvPr id="1036" name="Oval 12"/>
            <p:cNvSpPr>
              <a:spLocks noChangeArrowheads="1"/>
            </p:cNvSpPr>
            <p:nvPr/>
          </p:nvSpPr>
          <p:spPr bwMode="auto">
            <a:xfrm>
              <a:off x="4616450" y="4349750"/>
              <a:ext cx="184150" cy="365125"/>
            </a:xfrm>
            <a:prstGeom prst="ellipse">
              <a:avLst/>
            </a:prstGeom>
            <a:solidFill>
              <a:schemeClr val="accent1">
                <a:lumMod val="40000"/>
                <a:lumOff val="60000"/>
              </a:schemeClr>
            </a:solidFill>
            <a:ln w="9525">
              <a:solidFill>
                <a:srgbClr val="000000"/>
              </a:solidFill>
              <a:round/>
              <a:headEnd/>
              <a:tailEnd/>
            </a:ln>
            <a:effectLst>
              <a:outerShdw dist="107763" dir="18420000" algn="ctr" rotWithShape="0">
                <a:schemeClr val="bg1">
                  <a:lumMod val="65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040" name="Oval 16"/>
            <p:cNvSpPr>
              <a:spLocks noChangeArrowheads="1"/>
            </p:cNvSpPr>
            <p:nvPr/>
          </p:nvSpPr>
          <p:spPr bwMode="auto">
            <a:xfrm>
              <a:off x="5226050" y="4349750"/>
              <a:ext cx="184150" cy="365125"/>
            </a:xfrm>
            <a:prstGeom prst="ellipse">
              <a:avLst/>
            </a:prstGeom>
            <a:solidFill>
              <a:schemeClr val="accent1">
                <a:lumMod val="40000"/>
                <a:lumOff val="60000"/>
              </a:schemeClr>
            </a:solidFill>
            <a:ln w="9525">
              <a:solidFill>
                <a:srgbClr val="000000"/>
              </a:solidFill>
              <a:round/>
              <a:headEnd/>
              <a:tailEnd/>
            </a:ln>
            <a:effectLst>
              <a:outerShdw dist="107763" dir="18420000" algn="ctr" rotWithShape="0">
                <a:schemeClr val="bg1">
                  <a:lumMod val="65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046" name="Rectangle 22"/>
            <p:cNvSpPr>
              <a:spLocks noChangeArrowheads="1"/>
            </p:cNvSpPr>
            <p:nvPr/>
          </p:nvSpPr>
          <p:spPr bwMode="auto">
            <a:xfrm>
              <a:off x="3810000" y="4746625"/>
              <a:ext cx="1981200" cy="587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200" b="1" dirty="0" smtClean="0">
                  <a:ea typeface="Arial" pitchFamily="34" charset="0"/>
                  <a:cs typeface="Arial" pitchFamily="34" charset="0"/>
                </a:rPr>
                <a:t>  4</a:t>
              </a:r>
              <a:r>
                <a:rPr lang="en-US" sz="1200" b="1" baseline="30000" dirty="0" smtClean="0">
                  <a:ea typeface="Arial" pitchFamily="34" charset="0"/>
                  <a:cs typeface="Arial" pitchFamily="34" charset="0"/>
                </a:rPr>
                <a:t>th</a:t>
              </a:r>
              <a:r>
                <a:rPr lang="en-US" sz="1200" b="1" dirty="0" smtClean="0">
                  <a:ea typeface="Arial" pitchFamily="34" charset="0"/>
                  <a:cs typeface="Arial" pitchFamily="34" charset="0"/>
                </a:rPr>
                <a:t>         5th         6th     Winter Observations</a:t>
              </a:r>
            </a:p>
            <a:p>
              <a:pPr fontAlgn="base">
                <a:spcBef>
                  <a:spcPct val="0"/>
                </a:spcBef>
                <a:spcAft>
                  <a:spcPts val="1000"/>
                </a:spcAft>
              </a:pPr>
              <a:endParaRPr lang="en-US" sz="1200" dirty="0" smtClean="0">
                <a:ea typeface="Arial" pitchFamily="34" charset="0"/>
                <a:cs typeface="Arial" pitchFamily="34" charset="0"/>
              </a:endParaRPr>
            </a:p>
          </p:txBody>
        </p:sp>
        <p:sp>
          <p:nvSpPr>
            <p:cNvPr id="1047" name="Oval 23"/>
            <p:cNvSpPr>
              <a:spLocks noChangeArrowheads="1"/>
            </p:cNvSpPr>
            <p:nvPr/>
          </p:nvSpPr>
          <p:spPr bwMode="auto">
            <a:xfrm>
              <a:off x="4038600" y="4357688"/>
              <a:ext cx="182562" cy="366712"/>
            </a:xfrm>
            <a:prstGeom prst="ellipse">
              <a:avLst/>
            </a:prstGeom>
            <a:solidFill>
              <a:schemeClr val="accent1">
                <a:lumMod val="40000"/>
                <a:lumOff val="60000"/>
              </a:schemeClr>
            </a:solidFill>
            <a:ln w="9525">
              <a:solidFill>
                <a:srgbClr val="000000"/>
              </a:solidFill>
              <a:round/>
              <a:headEnd/>
              <a:tailEnd/>
            </a:ln>
            <a:effectLst>
              <a:outerShdw dist="107763" dir="18420000" algn="ctr" rotWithShape="0">
                <a:schemeClr val="bg1">
                  <a:lumMod val="65000"/>
                </a:schemeClr>
              </a:outerShdw>
            </a:effectLst>
          </p:spPr>
          <p:txBody>
            <a:bodyPr vert="horz" wrap="square" lIns="91440" tIns="45720" rIns="91440" bIns="45720" numCol="1" anchor="t" anchorCtr="0" compatLnSpc="1">
              <a:prstTxWarp prst="textNoShape">
                <a:avLst/>
              </a:prstTxWarp>
            </a:bodyPr>
            <a:lstStyle/>
            <a:p>
              <a:endParaRPr lang="en-US" dirty="0"/>
            </a:p>
          </p:txBody>
        </p:sp>
      </p:grpSp>
      <p:sp>
        <p:nvSpPr>
          <p:cNvPr id="17" name="Freeform 16"/>
          <p:cNvSpPr/>
          <p:nvPr/>
        </p:nvSpPr>
        <p:spPr>
          <a:xfrm rot="21428145">
            <a:off x="1071442" y="4269171"/>
            <a:ext cx="7548113" cy="562240"/>
          </a:xfrm>
          <a:custGeom>
            <a:avLst/>
            <a:gdLst>
              <a:gd name="connsiteX0" fmla="*/ 0 w 7548113"/>
              <a:gd name="connsiteY0" fmla="*/ 258792 h 526211"/>
              <a:gd name="connsiteX1" fmla="*/ 7021902 w 7548113"/>
              <a:gd name="connsiteY1" fmla="*/ 0 h 526211"/>
              <a:gd name="connsiteX2" fmla="*/ 7548113 w 7548113"/>
              <a:gd name="connsiteY2" fmla="*/ 258792 h 526211"/>
              <a:gd name="connsiteX3" fmla="*/ 6952891 w 7548113"/>
              <a:gd name="connsiteY3" fmla="*/ 526211 h 526211"/>
              <a:gd name="connsiteX4" fmla="*/ 0 w 7548113"/>
              <a:gd name="connsiteY4" fmla="*/ 258792 h 52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8113" h="526211">
                <a:moveTo>
                  <a:pt x="0" y="258792"/>
                </a:moveTo>
                <a:lnTo>
                  <a:pt x="7021902" y="0"/>
                </a:lnTo>
                <a:lnTo>
                  <a:pt x="7548113" y="258792"/>
                </a:lnTo>
                <a:lnTo>
                  <a:pt x="6952891" y="526211"/>
                </a:lnTo>
                <a:lnTo>
                  <a:pt x="0" y="258792"/>
                </a:lnTo>
                <a:close/>
              </a:path>
            </a:pathLst>
          </a:custGeom>
          <a:gradFill>
            <a:gsLst>
              <a:gs pos="0">
                <a:srgbClr val="8488C4"/>
              </a:gs>
              <a:gs pos="53000">
                <a:srgbClr val="D4DEFF"/>
              </a:gs>
              <a:gs pos="83000">
                <a:srgbClr val="D4DEFF"/>
              </a:gs>
              <a:gs pos="100000">
                <a:srgbClr val="96AB94"/>
              </a:gs>
            </a:gsLst>
            <a:lin ang="10800000" scaled="0"/>
          </a:gradFill>
          <a:ln w="12700" cmpd="sng">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Cooperating Teachers</a:t>
            </a:r>
            <a:endParaRPr lang="en-US" dirty="0"/>
          </a:p>
        </p:txBody>
      </p:sp>
      <p:sp>
        <p:nvSpPr>
          <p:cNvPr id="4" name="Content Placeholder 3"/>
          <p:cNvSpPr>
            <a:spLocks noGrp="1"/>
          </p:cNvSpPr>
          <p:nvPr>
            <p:ph idx="4294967295"/>
          </p:nvPr>
        </p:nvSpPr>
        <p:spPr>
          <a:xfrm>
            <a:off x="948776" y="1272540"/>
            <a:ext cx="7204624" cy="3934460"/>
          </a:xfrm>
          <a:prstGeom prst="rect">
            <a:avLst/>
          </a:prstGeom>
        </p:spPr>
        <p:txBody>
          <a:bodyPr>
            <a:normAutofit/>
          </a:bodyPr>
          <a:lstStyle/>
          <a:p>
            <a:pPr>
              <a:lnSpc>
                <a:spcPct val="110000"/>
              </a:lnSpc>
              <a:buNone/>
            </a:pPr>
            <a:r>
              <a:rPr lang="en-US" i="1" dirty="0" smtClean="0"/>
              <a:t>I can't tell you how impressed I am with STEP. The program has a wonderful balance of reflection, theory and practice. And I have really enjoyed working with both A (the student teacher) and S (the university supervisor).  A is dedicated and enthusiastic. S has been instrumental in the success of the partnership and is so articulate and supportive. </a:t>
            </a:r>
          </a:p>
          <a:p>
            <a:pPr>
              <a:lnSpc>
                <a:spcPct val="110000"/>
              </a:lnSpc>
              <a:buNone/>
            </a:pPr>
            <a:endParaRPr lang="en-US" i="1" dirty="0" smtClean="0"/>
          </a:p>
          <a:p>
            <a:pPr>
              <a:lnSpc>
                <a:spcPct val="110000"/>
              </a:lnSpc>
              <a:buNone/>
            </a:pPr>
            <a:r>
              <a:rPr lang="en-US" i="1" dirty="0" smtClean="0"/>
              <a:t>I am thrilled to be a cooperating teacher this year!</a:t>
            </a:r>
          </a:p>
          <a:p>
            <a:pPr algn="r">
              <a:lnSpc>
                <a:spcPct val="110000"/>
              </a:lnSpc>
              <a:buNone/>
            </a:pPr>
            <a:r>
              <a:rPr lang="en-US" i="1" dirty="0" smtClean="0"/>
              <a:t>			</a:t>
            </a:r>
            <a:r>
              <a:rPr lang="en-US" sz="2200" i="1" dirty="0" smtClean="0"/>
              <a:t>(WS, English teacher, Redwood HS)</a:t>
            </a:r>
            <a:endParaRPr lang="en-US" sz="2200" i="1"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Schools</a:t>
            </a:r>
            <a:endParaRPr lang="en-US" dirty="0"/>
          </a:p>
        </p:txBody>
      </p:sp>
      <p:sp>
        <p:nvSpPr>
          <p:cNvPr id="4" name="Content Placeholder 3"/>
          <p:cNvSpPr>
            <a:spLocks noGrp="1"/>
          </p:cNvSpPr>
          <p:nvPr>
            <p:ph idx="4294967295"/>
          </p:nvPr>
        </p:nvSpPr>
        <p:spPr>
          <a:xfrm>
            <a:off x="1114424" y="1333500"/>
            <a:ext cx="6962775" cy="4000500"/>
          </a:xfrm>
          <a:prstGeom prst="rect">
            <a:avLst/>
          </a:prstGeom>
        </p:spPr>
        <p:txBody>
          <a:bodyPr>
            <a:normAutofit/>
          </a:bodyPr>
          <a:lstStyle/>
          <a:p>
            <a:pPr>
              <a:buNone/>
            </a:pPr>
            <a:r>
              <a:rPr lang="en-US" i="1" dirty="0" smtClean="0"/>
              <a:t>Thank you for inviting us to participate in the mock interviews on Friday.  This was a welcome opportunity …to interact with an incredible cohort of students.  You not only have attracted a wonderful array of individuals, but it is clear that their development through STEP has been transformative.</a:t>
            </a:r>
          </a:p>
          <a:p>
            <a:pPr>
              <a:buNone/>
            </a:pPr>
            <a:endParaRPr lang="en-US" i="1" dirty="0" smtClean="0"/>
          </a:p>
          <a:p>
            <a:pPr>
              <a:buNone/>
            </a:pPr>
            <a:r>
              <a:rPr lang="en-US" i="1" dirty="0" smtClean="0"/>
              <a:t>We are beginning our recruiting process in earnest this next week, and I look forward to finding a place for some of them at LPS. </a:t>
            </a:r>
          </a:p>
          <a:p>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190500"/>
            <a:ext cx="7969377" cy="762000"/>
          </a:xfrm>
        </p:spPr>
        <p:txBody>
          <a:bodyPr>
            <a:normAutofit/>
          </a:bodyPr>
          <a:lstStyle/>
          <a:p>
            <a:r>
              <a:rPr lang="en-US" sz="2000" b="1" dirty="0" smtClean="0"/>
              <a:t>Examining the Joint Work of the University and the Schools</a:t>
            </a:r>
            <a:endParaRPr lang="en-US" sz="2000" b="1" dirty="0"/>
          </a:p>
        </p:txBody>
      </p:sp>
      <p:sp>
        <p:nvSpPr>
          <p:cNvPr id="4" name="Content Placeholder 3"/>
          <p:cNvSpPr>
            <a:spLocks noGrp="1"/>
          </p:cNvSpPr>
          <p:nvPr>
            <p:ph idx="4294967295"/>
          </p:nvPr>
        </p:nvSpPr>
        <p:spPr>
          <a:xfrm>
            <a:off x="866774" y="1333500"/>
            <a:ext cx="7620000" cy="4000500"/>
          </a:xfrm>
          <a:prstGeom prst="rect">
            <a:avLst/>
          </a:prstGeom>
        </p:spPr>
        <p:txBody>
          <a:bodyPr>
            <a:normAutofit/>
          </a:bodyPr>
          <a:lstStyle/>
          <a:p>
            <a:pPr>
              <a:buNone/>
            </a:pPr>
            <a:r>
              <a:rPr lang="en-US" sz="1900" dirty="0" smtClean="0"/>
              <a:t>In looking for evidence, </a:t>
            </a:r>
          </a:p>
          <a:p>
            <a:pPr>
              <a:buNone/>
            </a:pPr>
            <a:endParaRPr lang="en-US" sz="1900" dirty="0" smtClean="0"/>
          </a:p>
          <a:p>
            <a:pPr>
              <a:spcAft>
                <a:spcPts val="1200"/>
              </a:spcAft>
            </a:pPr>
            <a:r>
              <a:rPr lang="en-US" sz="1900" dirty="0" smtClean="0"/>
              <a:t>make sure all member of the group understand the task card.</a:t>
            </a:r>
          </a:p>
          <a:p>
            <a:pPr>
              <a:spcAft>
                <a:spcPts val="1200"/>
              </a:spcAft>
            </a:pPr>
            <a:r>
              <a:rPr lang="en-US" sz="1900" dirty="0" smtClean="0"/>
              <a:t>study the resources provided.</a:t>
            </a:r>
          </a:p>
          <a:p>
            <a:pPr>
              <a:spcAft>
                <a:spcPts val="1200"/>
              </a:spcAft>
            </a:pPr>
            <a:r>
              <a:rPr lang="en-US" sz="1900" dirty="0" smtClean="0"/>
              <a:t>ask questions and discuss ideas.</a:t>
            </a:r>
          </a:p>
          <a:p>
            <a:pPr marL="114300" indent="0">
              <a:buNone/>
            </a:pPr>
            <a:endParaRPr lang="en-US" dirty="0" smtClean="0"/>
          </a:p>
          <a:p>
            <a:pPr lvl="2"/>
            <a:r>
              <a:rPr lang="en-US" sz="2800" dirty="0" smtClean="0"/>
              <a:t>Everybody contributes!</a:t>
            </a:r>
          </a:p>
          <a:p>
            <a:endParaRPr lang="en-US" dirty="0" smtClean="0"/>
          </a:p>
        </p:txBody>
      </p:sp>
    </p:spTree>
    <p:extLst>
      <p:ext uri="{BB962C8B-B14F-4D97-AF65-F5344CB8AC3E}">
        <p14:creationId xmlns:p14="http://schemas.microsoft.com/office/powerpoint/2010/main" val="373832236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0"/>
          </p:nvPr>
        </p:nvSpPr>
        <p:spPr/>
        <p:txBody>
          <a:bodyPr/>
          <a:lstStyle/>
          <a:p>
            <a:endParaRPr lang="en-US" dirty="0" smtClean="0"/>
          </a:p>
          <a:p>
            <a:endParaRPr lang="en-US" dirty="0"/>
          </a:p>
          <a:p>
            <a:endParaRPr lang="en-US" dirty="0" smtClean="0"/>
          </a:p>
          <a:p>
            <a:endParaRPr lang="en-US" dirty="0"/>
          </a:p>
          <a:p>
            <a:endParaRPr lang="en-US" dirty="0" smtClean="0"/>
          </a:p>
          <a:p>
            <a:pPr algn="ctr"/>
            <a:r>
              <a:rPr lang="en-US" sz="2800" dirty="0" smtClean="0"/>
              <a:t>Debrief Activity 2</a:t>
            </a:r>
            <a:endParaRPr lang="en-US" sz="2800" dirty="0"/>
          </a:p>
        </p:txBody>
      </p:sp>
    </p:spTree>
    <p:extLst>
      <p:ext uri="{BB962C8B-B14F-4D97-AF65-F5344CB8AC3E}">
        <p14:creationId xmlns:p14="http://schemas.microsoft.com/office/powerpoint/2010/main" val="136301278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3" y="228865"/>
            <a:ext cx="7610475" cy="952500"/>
          </a:xfrm>
        </p:spPr>
        <p:txBody>
          <a:bodyPr>
            <a:noAutofit/>
          </a:bodyPr>
          <a:lstStyle/>
          <a:p>
            <a:r>
              <a:rPr lang="en-US" b="1" dirty="0"/>
              <a:t>Principles of Powerful Teacher Education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07170385"/>
              </p:ext>
            </p:extLst>
          </p:nvPr>
        </p:nvGraphicFramePr>
        <p:xfrm>
          <a:off x="885824" y="1333500"/>
          <a:ext cx="7191375"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75231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4" y="63500"/>
            <a:ext cx="8026527" cy="889000"/>
          </a:xfrm>
        </p:spPr>
        <p:txBody>
          <a:bodyPr>
            <a:noAutofit/>
          </a:bodyPr>
          <a:lstStyle/>
          <a:p>
            <a:r>
              <a:rPr lang="en-US" b="1" dirty="0" smtClean="0"/>
              <a:t>Equity and Excellence:</a:t>
            </a:r>
            <a:br>
              <a:rPr lang="en-US" b="1" dirty="0" smtClean="0"/>
            </a:br>
            <a:r>
              <a:rPr lang="en-US" b="1" dirty="0" smtClean="0"/>
              <a:t>Practicing What We Preach</a:t>
            </a:r>
            <a:endParaRPr lang="en-US" b="1" dirty="0"/>
          </a:p>
        </p:txBody>
      </p:sp>
      <p:sp>
        <p:nvSpPr>
          <p:cNvPr id="3" name="Content Placeholder 2"/>
          <p:cNvSpPr>
            <a:spLocks noGrp="1"/>
          </p:cNvSpPr>
          <p:nvPr>
            <p:ph idx="4294967295"/>
          </p:nvPr>
        </p:nvSpPr>
        <p:spPr>
          <a:xfrm>
            <a:off x="895350" y="1397000"/>
            <a:ext cx="7910322" cy="3810000"/>
          </a:xfrm>
          <a:prstGeom prst="rect">
            <a:avLst/>
          </a:prstGeom>
        </p:spPr>
        <p:txBody>
          <a:bodyPr>
            <a:normAutofit/>
          </a:bodyPr>
          <a:lstStyle/>
          <a:p>
            <a:pPr marL="342900" indent="-342900">
              <a:spcBef>
                <a:spcPts val="1200"/>
              </a:spcBef>
              <a:spcAft>
                <a:spcPts val="1200"/>
              </a:spcAft>
              <a:buFont typeface="Arial" panose="020B0604020202020204" pitchFamily="34" charset="0"/>
              <a:buChar char="•"/>
            </a:pPr>
            <a:r>
              <a:rPr lang="en-US" sz="2000" dirty="0" smtClean="0"/>
              <a:t>Learning to teach equitably – building equitable classrooms</a:t>
            </a:r>
          </a:p>
          <a:p>
            <a:pPr marL="342900" indent="-342900">
              <a:spcBef>
                <a:spcPts val="1200"/>
              </a:spcBef>
              <a:spcAft>
                <a:spcPts val="1200"/>
              </a:spcAft>
              <a:buFont typeface="Arial" panose="020B0604020202020204" pitchFamily="34" charset="0"/>
              <a:buChar char="•"/>
            </a:pPr>
            <a:r>
              <a:rPr lang="en-US" sz="2000" dirty="0" smtClean="0"/>
              <a:t>Intellectually challenging, professionally coherent curriculum</a:t>
            </a:r>
          </a:p>
          <a:p>
            <a:pPr marL="342900" indent="-342900">
              <a:spcBef>
                <a:spcPts val="1200"/>
              </a:spcBef>
              <a:spcAft>
                <a:spcPts val="1200"/>
              </a:spcAft>
              <a:buFont typeface="Arial" panose="020B0604020202020204" pitchFamily="34" charset="0"/>
              <a:buChar char="•"/>
            </a:pPr>
            <a:r>
              <a:rPr lang="en-US" sz="2000" dirty="0" smtClean="0"/>
              <a:t>Pedagogy modeled, recognized, analyzed, performed and assessed</a:t>
            </a:r>
          </a:p>
          <a:p>
            <a:pPr marL="342900" indent="-342900">
              <a:spcBef>
                <a:spcPts val="1200"/>
              </a:spcBef>
              <a:spcAft>
                <a:spcPts val="1200"/>
              </a:spcAft>
              <a:buFont typeface="Arial" panose="020B0604020202020204" pitchFamily="34" charset="0"/>
              <a:buChar char="•"/>
            </a:pPr>
            <a:r>
              <a:rPr lang="en-US" sz="2000" dirty="0" smtClean="0"/>
              <a:t>An ethic of care that recognizes diverse knowledge, experiences, perspectives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48776" y="580464"/>
            <a:ext cx="7707862" cy="542249"/>
          </a:xfrm>
        </p:spPr>
        <p:txBody>
          <a:bodyPr>
            <a:normAutofit/>
          </a:bodyPr>
          <a:lstStyle/>
          <a:p>
            <a:pPr fontAlgn="auto">
              <a:spcAft>
                <a:spcPts val="0"/>
              </a:spcAft>
              <a:defRPr/>
            </a:pPr>
            <a:r>
              <a:rPr lang="en-US" dirty="0" smtClean="0">
                <a:solidFill>
                  <a:srgbClr val="C00000"/>
                </a:solidFill>
              </a:rPr>
              <a:t>Classrooms are equitable when…</a:t>
            </a:r>
          </a:p>
        </p:txBody>
      </p:sp>
      <p:sp>
        <p:nvSpPr>
          <p:cNvPr id="9219" name="Rectangle 3"/>
          <p:cNvSpPr>
            <a:spLocks noGrp="1" noChangeArrowheads="1"/>
          </p:cNvSpPr>
          <p:nvPr>
            <p:ph idx="4294967295"/>
          </p:nvPr>
        </p:nvSpPr>
        <p:spPr>
          <a:xfrm>
            <a:off x="809624" y="1333500"/>
            <a:ext cx="7267575" cy="4000500"/>
          </a:xfrm>
          <a:prstGeom prst="rect">
            <a:avLst/>
          </a:prstGeom>
        </p:spPr>
        <p:txBody>
          <a:bodyPr/>
          <a:lstStyle/>
          <a:p>
            <a:r>
              <a:rPr lang="en-US" dirty="0" smtClean="0"/>
              <a:t>All students have </a:t>
            </a:r>
            <a:r>
              <a:rPr lang="en-US" b="1" dirty="0" smtClean="0"/>
              <a:t>access</a:t>
            </a:r>
            <a:r>
              <a:rPr lang="en-US" dirty="0" smtClean="0"/>
              <a:t> to grade-appropriate, intellectually challenging </a:t>
            </a:r>
            <a:r>
              <a:rPr lang="en-US" b="1" dirty="0" smtClean="0"/>
              <a:t>curriculum</a:t>
            </a:r>
            <a:r>
              <a:rPr lang="en-US" dirty="0" smtClean="0"/>
              <a:t> and to productive, equal-status </a:t>
            </a:r>
            <a:r>
              <a:rPr lang="en-US" b="1" dirty="0" smtClean="0"/>
              <a:t>interactions</a:t>
            </a:r>
            <a:r>
              <a:rPr lang="en-US" dirty="0" smtClean="0"/>
              <a:t> with peers and with the teacher.</a:t>
            </a:r>
          </a:p>
          <a:p>
            <a:pPr>
              <a:buNone/>
            </a:pPr>
            <a:endParaRPr lang="en-US" dirty="0" smtClean="0"/>
          </a:p>
          <a:p>
            <a:endParaRPr lang="en-US" dirty="0" smtClean="0"/>
          </a:p>
          <a:p>
            <a:r>
              <a:rPr lang="en-US" dirty="0" smtClean="0"/>
              <a:t>Students and teachers recognize different intellectual abilities and define intelligence (“smarts”) as flexible/ incremental and multi-dimensional.</a:t>
            </a:r>
          </a:p>
          <a:p>
            <a:endParaRPr lang="en-US" sz="2600" dirty="0" smtClean="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190500"/>
            <a:ext cx="7845552" cy="825500"/>
          </a:xfrm>
        </p:spPr>
        <p:txBody>
          <a:bodyPr>
            <a:normAutofit/>
          </a:bodyPr>
          <a:lstStyle/>
          <a:p>
            <a:pPr fontAlgn="auto">
              <a:spcAft>
                <a:spcPts val="0"/>
              </a:spcAft>
              <a:defRPr/>
            </a:pPr>
            <a:r>
              <a:rPr lang="en-US" b="1" dirty="0">
                <a:solidFill>
                  <a:srgbClr val="C00000"/>
                </a:solidFill>
              </a:rPr>
              <a:t>Classrooms are equitable when…</a:t>
            </a:r>
            <a:endParaRPr lang="en-US" b="1" dirty="0" smtClean="0">
              <a:solidFill>
                <a:srgbClr val="C00000"/>
              </a:solidFill>
            </a:endParaRPr>
          </a:p>
        </p:txBody>
      </p:sp>
      <p:sp>
        <p:nvSpPr>
          <p:cNvPr id="10243" name="Rectangle 3"/>
          <p:cNvSpPr>
            <a:spLocks noGrp="1" noChangeArrowheads="1"/>
          </p:cNvSpPr>
          <p:nvPr>
            <p:ph idx="4294967295"/>
          </p:nvPr>
        </p:nvSpPr>
        <p:spPr>
          <a:xfrm>
            <a:off x="742950" y="1272540"/>
            <a:ext cx="7448550" cy="3997960"/>
          </a:xfrm>
          <a:prstGeom prst="rect">
            <a:avLst/>
          </a:prstGeom>
        </p:spPr>
        <p:txBody>
          <a:bodyPr>
            <a:normAutofit/>
          </a:bodyPr>
          <a:lstStyle/>
          <a:p>
            <a:pPr>
              <a:lnSpc>
                <a:spcPct val="90000"/>
              </a:lnSpc>
            </a:pPr>
            <a:r>
              <a:rPr lang="en-US" dirty="0" smtClean="0"/>
              <a:t>All students have multiple opportunities and varied ways to </a:t>
            </a:r>
            <a:r>
              <a:rPr lang="en-US" b="1" dirty="0" smtClean="0"/>
              <a:t>demonstrate</a:t>
            </a:r>
            <a:r>
              <a:rPr lang="en-US" dirty="0" smtClean="0"/>
              <a:t> their intellectual competence, knowledge, skills/ ways of being smart in the subject.</a:t>
            </a:r>
          </a:p>
          <a:p>
            <a:pPr marL="114300" indent="0">
              <a:lnSpc>
                <a:spcPct val="90000"/>
              </a:lnSpc>
              <a:buNone/>
            </a:pPr>
            <a:endParaRPr lang="en-US" dirty="0" smtClean="0"/>
          </a:p>
          <a:p>
            <a:pPr marL="114300" indent="0">
              <a:lnSpc>
                <a:spcPct val="90000"/>
              </a:lnSpc>
              <a:buNone/>
            </a:pPr>
            <a:endParaRPr lang="en-US" dirty="0"/>
          </a:p>
          <a:p>
            <a:pPr marL="114300" indent="0">
              <a:lnSpc>
                <a:spcPct val="90000"/>
              </a:lnSpc>
              <a:buNone/>
            </a:pPr>
            <a:endParaRPr lang="en-US" dirty="0" smtClean="0"/>
          </a:p>
          <a:p>
            <a:pPr>
              <a:lnSpc>
                <a:spcPct val="90000"/>
              </a:lnSpc>
            </a:pPr>
            <a:r>
              <a:rPr lang="en-US" dirty="0" smtClean="0"/>
              <a:t>The distribution of achievement measures is narrowed and clustered around an acceptable mean.</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Welcome to iSTEP 2015</a:t>
            </a:r>
            <a:endParaRPr lang="en-US" sz="3600" dirty="0"/>
          </a:p>
        </p:txBody>
      </p:sp>
      <p:sp>
        <p:nvSpPr>
          <p:cNvPr id="4" name="Content Placeholder 3"/>
          <p:cNvSpPr>
            <a:spLocks noGrp="1"/>
          </p:cNvSpPr>
          <p:nvPr>
            <p:ph idx="4294967295"/>
          </p:nvPr>
        </p:nvSpPr>
        <p:spPr>
          <a:xfrm>
            <a:off x="704850" y="1016001"/>
            <a:ext cx="7981950" cy="3346450"/>
          </a:xfrm>
          <a:prstGeom prst="rect">
            <a:avLst/>
          </a:prstGeom>
        </p:spPr>
        <p:txBody>
          <a:bodyPr>
            <a:normAutofit fontScale="92500" lnSpcReduction="20000"/>
          </a:bodyPr>
          <a:lstStyle/>
          <a:p>
            <a:pPr marL="114300" indent="0" algn="ctr">
              <a:buNone/>
            </a:pPr>
            <a:endParaRPr lang="en-US" sz="3200" dirty="0" smtClean="0"/>
          </a:p>
          <a:p>
            <a:pPr marL="114300" algn="ctr"/>
            <a:r>
              <a:rPr lang="en-US" sz="3200" dirty="0"/>
              <a:t>Who are we?</a:t>
            </a:r>
          </a:p>
          <a:p>
            <a:pPr marL="114300" algn="ctr"/>
            <a:endParaRPr lang="en-US" sz="3200" dirty="0"/>
          </a:p>
          <a:p>
            <a:r>
              <a:rPr lang="en-US" sz="3200" dirty="0"/>
              <a:t>21 participants from 4 countries and 10 institutions</a:t>
            </a:r>
          </a:p>
          <a:p>
            <a:endParaRPr lang="en-US" sz="3200" dirty="0"/>
          </a:p>
          <a:p>
            <a:r>
              <a:rPr lang="en-US" sz="3200" dirty="0"/>
              <a:t> The STEP team</a:t>
            </a:r>
          </a:p>
          <a:p>
            <a:endParaRPr lang="en-US" sz="3200" dirty="0" smtClean="0"/>
          </a:p>
          <a:p>
            <a:endParaRPr lang="en-US" sz="3200" dirty="0" smtClean="0"/>
          </a:p>
          <a:p>
            <a:pPr marL="114300" indent="0">
              <a:buNone/>
            </a:pPr>
            <a:endParaRPr lang="en-US" sz="3200" dirty="0" smtClean="0"/>
          </a:p>
        </p:txBody>
      </p:sp>
    </p:spTree>
    <p:extLst>
      <p:ext uri="{BB962C8B-B14F-4D97-AF65-F5344CB8AC3E}">
        <p14:creationId xmlns:p14="http://schemas.microsoft.com/office/powerpoint/2010/main" val="3263618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4" y="228865"/>
            <a:ext cx="7629525" cy="952500"/>
          </a:xfrm>
        </p:spPr>
        <p:txBody>
          <a:bodyPr>
            <a:noAutofit/>
          </a:bodyPr>
          <a:lstStyle/>
          <a:p>
            <a:r>
              <a:rPr lang="en-US" b="1" dirty="0"/>
              <a:t>Principles of Powerful Teacher Education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48915911"/>
              </p:ext>
            </p:extLst>
          </p:nvPr>
        </p:nvGraphicFramePr>
        <p:xfrm>
          <a:off x="885824" y="1333500"/>
          <a:ext cx="7191375"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5514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Programmatic Coherence</a:t>
            </a:r>
            <a:endParaRPr lang="en-US" b="1" dirty="0"/>
          </a:p>
        </p:txBody>
      </p:sp>
      <p:sp>
        <p:nvSpPr>
          <p:cNvPr id="4" name="Content Placeholder 3"/>
          <p:cNvSpPr>
            <a:spLocks noGrp="1"/>
          </p:cNvSpPr>
          <p:nvPr>
            <p:ph idx="4294967295"/>
          </p:nvPr>
        </p:nvSpPr>
        <p:spPr>
          <a:xfrm>
            <a:off x="714374" y="1333500"/>
            <a:ext cx="7362825" cy="4000500"/>
          </a:xfrm>
          <a:prstGeom prst="rect">
            <a:avLst/>
          </a:prstGeom>
        </p:spPr>
        <p:txBody>
          <a:bodyPr>
            <a:normAutofit/>
          </a:bodyPr>
          <a:lstStyle/>
          <a:p>
            <a:r>
              <a:rPr lang="en-US" dirty="0" smtClean="0"/>
              <a:t>How do teacher candidates and graduates perceive the program practices and processes?</a:t>
            </a:r>
          </a:p>
          <a:p>
            <a:endParaRPr lang="en-US" dirty="0" smtClean="0"/>
          </a:p>
          <a:p>
            <a:r>
              <a:rPr lang="en-US" dirty="0" smtClean="0"/>
              <a:t>To what extent do various constituencies reflect a shared understanding of the program’s mission and goals?</a:t>
            </a:r>
          </a:p>
          <a:p>
            <a:endParaRPr lang="en-US" dirty="0"/>
          </a:p>
          <a:p>
            <a:r>
              <a:rPr lang="en-US" dirty="0"/>
              <a:t>How does the STEP assessment system reflect what is taught, what is learned, what is </a:t>
            </a:r>
            <a:r>
              <a:rPr lang="en-US" dirty="0" smtClean="0"/>
              <a:t>experienced, what is expected?</a:t>
            </a: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124" y="228865"/>
            <a:ext cx="7772400" cy="952500"/>
          </a:xfrm>
        </p:spPr>
        <p:txBody>
          <a:bodyPr>
            <a:noAutofit/>
          </a:bodyPr>
          <a:lstStyle/>
          <a:p>
            <a:r>
              <a:rPr lang="en-US" b="1" dirty="0"/>
              <a:t>Principles of Powerful Teacher Education</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906865969"/>
              </p:ext>
            </p:extLst>
          </p:nvPr>
        </p:nvGraphicFramePr>
        <p:xfrm>
          <a:off x="885824" y="1333500"/>
          <a:ext cx="7191375"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11730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iSTEP2016 Participants</a:t>
            </a:r>
            <a:endParaRPr lang="en-US" b="1" dirty="0"/>
          </a:p>
        </p:txBody>
      </p:sp>
      <p:sp>
        <p:nvSpPr>
          <p:cNvPr id="3" name="Content Placeholder 2"/>
          <p:cNvSpPr>
            <a:spLocks noGrp="1"/>
          </p:cNvSpPr>
          <p:nvPr>
            <p:ph sz="quarter" idx="10"/>
          </p:nvPr>
        </p:nvSpPr>
        <p:spPr/>
        <p:txBody>
          <a:bodyPr>
            <a:normAutofit fontScale="92500" lnSpcReduction="10000"/>
          </a:bodyPr>
          <a:lstStyle/>
          <a:p>
            <a:r>
              <a:rPr lang="en-US" dirty="0" smtClean="0"/>
              <a:t>Sweden</a:t>
            </a:r>
          </a:p>
          <a:p>
            <a:endParaRPr lang="en-US" dirty="0"/>
          </a:p>
          <a:p>
            <a:r>
              <a:rPr lang="en-US" dirty="0" smtClean="0"/>
              <a:t>	University of Gothenburg</a:t>
            </a:r>
          </a:p>
          <a:p>
            <a:endParaRPr lang="en-US" dirty="0"/>
          </a:p>
          <a:p>
            <a:endParaRPr lang="en-US" dirty="0" smtClean="0"/>
          </a:p>
          <a:p>
            <a:r>
              <a:rPr lang="en-US" dirty="0"/>
              <a:t>	</a:t>
            </a:r>
            <a:endParaRPr lang="en-US" dirty="0" smtClean="0"/>
          </a:p>
          <a:p>
            <a:endParaRPr lang="en-US" dirty="0"/>
          </a:p>
          <a:p>
            <a:endParaRPr lang="en-US" dirty="0" smtClean="0"/>
          </a:p>
          <a:p>
            <a:r>
              <a:rPr lang="en-US" dirty="0"/>
              <a:t>	</a:t>
            </a:r>
            <a:endParaRPr lang="en-US" dirty="0" smtClean="0"/>
          </a:p>
          <a:p>
            <a:r>
              <a:rPr lang="en-US" dirty="0"/>
              <a:t>	</a:t>
            </a:r>
            <a:r>
              <a:rPr lang="en-US" dirty="0" smtClean="0"/>
              <a:t>Karlstad University</a:t>
            </a:r>
          </a:p>
          <a:p>
            <a:endParaRPr lang="en-US" dirty="0"/>
          </a:p>
          <a:p>
            <a:r>
              <a:rPr lang="en-US" dirty="0" smtClean="0"/>
              <a:t> </a:t>
            </a:r>
          </a:p>
          <a:p>
            <a:endParaRPr lang="en-US" dirty="0" smtClean="0"/>
          </a:p>
          <a:p>
            <a:r>
              <a:rPr lang="en-US" dirty="0"/>
              <a:t>	</a:t>
            </a:r>
          </a:p>
        </p:txBody>
      </p:sp>
    </p:spTree>
    <p:extLst>
      <p:ext uri="{BB962C8B-B14F-4D97-AF65-F5344CB8AC3E}">
        <p14:creationId xmlns:p14="http://schemas.microsoft.com/office/powerpoint/2010/main" val="20149569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iSTEP2016 Participants</a:t>
            </a:r>
            <a:endParaRPr lang="en-US" b="1" dirty="0"/>
          </a:p>
        </p:txBody>
      </p:sp>
      <p:sp>
        <p:nvSpPr>
          <p:cNvPr id="3" name="Content Placeholder 2"/>
          <p:cNvSpPr>
            <a:spLocks noGrp="1"/>
          </p:cNvSpPr>
          <p:nvPr>
            <p:ph sz="quarter" idx="10"/>
          </p:nvPr>
        </p:nvSpPr>
        <p:spPr/>
        <p:txBody>
          <a:bodyPr>
            <a:normAutofit/>
          </a:bodyPr>
          <a:lstStyle/>
          <a:p>
            <a:r>
              <a:rPr lang="en-US" dirty="0" smtClean="0"/>
              <a:t>Chile</a:t>
            </a:r>
          </a:p>
          <a:p>
            <a:r>
              <a:rPr lang="en-US" dirty="0" smtClean="0"/>
              <a:t>	Universidad Diego Portales</a:t>
            </a:r>
          </a:p>
          <a:p>
            <a:endParaRPr lang="en-US" dirty="0"/>
          </a:p>
          <a:p>
            <a:endParaRPr lang="en-US" dirty="0" smtClean="0"/>
          </a:p>
          <a:p>
            <a:endParaRPr lang="en-US" dirty="0"/>
          </a:p>
          <a:p>
            <a:r>
              <a:rPr lang="en-US" dirty="0" smtClean="0"/>
              <a:t>	</a:t>
            </a:r>
          </a:p>
          <a:p>
            <a:r>
              <a:rPr lang="en-US" dirty="0"/>
              <a:t>	</a:t>
            </a:r>
            <a:endParaRPr lang="en-US" dirty="0" smtClean="0"/>
          </a:p>
          <a:p>
            <a:r>
              <a:rPr lang="en-US" dirty="0"/>
              <a:t>	</a:t>
            </a:r>
            <a:r>
              <a:rPr lang="en-US" dirty="0" smtClean="0"/>
              <a:t>University of California/ Berkeley</a:t>
            </a:r>
            <a:endParaRPr lang="en-US" dirty="0"/>
          </a:p>
        </p:txBody>
      </p:sp>
    </p:spTree>
    <p:extLst>
      <p:ext uri="{BB962C8B-B14F-4D97-AF65-F5344CB8AC3E}">
        <p14:creationId xmlns:p14="http://schemas.microsoft.com/office/powerpoint/2010/main" val="284998760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iSTEP2016 Participants</a:t>
            </a:r>
            <a:endParaRPr lang="en-US" b="1" dirty="0"/>
          </a:p>
        </p:txBody>
      </p:sp>
      <p:sp>
        <p:nvSpPr>
          <p:cNvPr id="3" name="Content Placeholder 2"/>
          <p:cNvSpPr>
            <a:spLocks noGrp="1"/>
          </p:cNvSpPr>
          <p:nvPr>
            <p:ph sz="quarter" idx="10"/>
          </p:nvPr>
        </p:nvSpPr>
        <p:spPr/>
        <p:txBody>
          <a:bodyPr>
            <a:normAutofit/>
          </a:bodyPr>
          <a:lstStyle/>
          <a:p>
            <a:r>
              <a:rPr lang="en-US" dirty="0" smtClean="0"/>
              <a:t>Brazil</a:t>
            </a:r>
          </a:p>
          <a:p>
            <a:r>
              <a:rPr lang="en-US" dirty="0" smtClean="0"/>
              <a:t>	</a:t>
            </a:r>
          </a:p>
          <a:p>
            <a:endParaRPr lang="en-US" dirty="0"/>
          </a:p>
          <a:p>
            <a:endParaRPr lang="en-US" dirty="0" smtClean="0"/>
          </a:p>
          <a:p>
            <a:endParaRPr lang="en-US" dirty="0"/>
          </a:p>
          <a:p>
            <a:r>
              <a:rPr lang="en-US" dirty="0" smtClean="0"/>
              <a:t>	</a:t>
            </a:r>
          </a:p>
          <a:p>
            <a:r>
              <a:rPr lang="en-US" dirty="0"/>
              <a:t>	</a:t>
            </a:r>
            <a:endParaRPr lang="en-US" dirty="0" smtClean="0"/>
          </a:p>
          <a:p>
            <a:r>
              <a:rPr lang="en-US" dirty="0"/>
              <a:t>	</a:t>
            </a:r>
          </a:p>
        </p:txBody>
      </p:sp>
    </p:spTree>
    <p:extLst>
      <p:ext uri="{BB962C8B-B14F-4D97-AF65-F5344CB8AC3E}">
        <p14:creationId xmlns:p14="http://schemas.microsoft.com/office/powerpoint/2010/main" val="428130549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Principles Travel: Context Matters</a:t>
            </a:r>
            <a:endParaRPr lang="en-US" b="1" dirty="0"/>
          </a:p>
        </p:txBody>
      </p:sp>
      <p:sp>
        <p:nvSpPr>
          <p:cNvPr id="3" name="Content Placeholder 2"/>
          <p:cNvSpPr>
            <a:spLocks noGrp="1"/>
          </p:cNvSpPr>
          <p:nvPr>
            <p:ph idx="4294967295"/>
          </p:nvPr>
        </p:nvSpPr>
        <p:spPr>
          <a:xfrm>
            <a:off x="948776" y="1333500"/>
            <a:ext cx="7128424" cy="4000500"/>
          </a:xfrm>
          <a:prstGeom prst="rect">
            <a:avLst/>
          </a:prstGeom>
        </p:spPr>
        <p:txBody>
          <a:bodyPr>
            <a:normAutofit/>
          </a:bodyPr>
          <a:lstStyle/>
          <a:p>
            <a:pPr>
              <a:spcBef>
                <a:spcPts val="1200"/>
              </a:spcBef>
            </a:pPr>
            <a:r>
              <a:rPr lang="en-US" sz="1900" dirty="0" smtClean="0"/>
              <a:t>Globally, Strive for professionalization as well as accountability might lead to isomorphism for teacher education programs.</a:t>
            </a:r>
          </a:p>
          <a:p>
            <a:pPr algn="r">
              <a:spcBef>
                <a:spcPts val="1200"/>
              </a:spcBef>
            </a:pPr>
            <a:r>
              <a:rPr lang="en-US" sz="1400" dirty="0" smtClean="0"/>
              <a:t>(positive, negative, both, indifferent?)</a:t>
            </a:r>
            <a:r>
              <a:rPr lang="en-US" sz="1600" dirty="0" smtClean="0"/>
              <a:t> </a:t>
            </a:r>
          </a:p>
          <a:p>
            <a:pPr marL="114300" indent="0">
              <a:spcBef>
                <a:spcPts val="1200"/>
              </a:spcBef>
              <a:buNone/>
            </a:pPr>
            <a:endParaRPr lang="en-US" sz="2800" dirty="0" smtClean="0"/>
          </a:p>
          <a:p>
            <a:pPr>
              <a:spcBef>
                <a:spcPts val="1200"/>
              </a:spcBef>
            </a:pPr>
            <a:r>
              <a:rPr lang="en-US" dirty="0" smtClean="0"/>
              <a:t>Local norms and expectations as well as historical contexts influence social and personal theories of practice, structures and processes of programs.</a:t>
            </a:r>
            <a:endParaRPr lang="en-US" sz="2800" dirty="0" smtClean="0"/>
          </a:p>
          <a:p>
            <a:pPr algn="r">
              <a:spcBef>
                <a:spcPts val="1200"/>
              </a:spcBef>
            </a:pPr>
            <a:r>
              <a:rPr lang="en-US" sz="1400" dirty="0" smtClean="0"/>
              <a:t>(not positive or negative, just is</a:t>
            </a:r>
            <a:r>
              <a:rPr lang="en-US" sz="1600" dirty="0" smtClean="0"/>
              <a:t>.)</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Principles</a:t>
            </a:r>
            <a:endParaRPr lang="en-US" dirty="0"/>
          </a:p>
        </p:txBody>
      </p:sp>
      <p:pic>
        <p:nvPicPr>
          <p:cNvPr id="7" name="Picture 2" descr="C:\Users\rlotan\AppData\Local\Microsoft\Windows\Temporary Internet Files\Content.IE5\FEVA28RS\MC900438065[1].png"/>
          <p:cNvPicPr>
            <a:picLocks noGrp="1" noChangeAspect="1" noChangeArrowheads="1"/>
          </p:cNvPicPr>
          <p:nvPr>
            <p:ph idx="4294967295"/>
          </p:nvPr>
        </p:nvPicPr>
        <p:blipFill>
          <a:blip r:embed="rId3" cstate="print"/>
          <a:srcRect/>
          <a:stretch>
            <a:fillRect/>
          </a:stretch>
        </p:blipFill>
        <p:spPr bwMode="auto">
          <a:xfrm>
            <a:off x="546331" y="1174750"/>
            <a:ext cx="2362200" cy="1968500"/>
          </a:xfrm>
          <a:prstGeom prst="rect">
            <a:avLst/>
          </a:prstGeom>
          <a:noFill/>
        </p:spPr>
      </p:pic>
      <p:pic>
        <p:nvPicPr>
          <p:cNvPr id="12" name="Picture 6" descr="C:\Users\rlotan\AppData\Local\Microsoft\Windows\Temporary Internet Files\Content.IE5\9Z8QLOA3\MC900438066[1].png"/>
          <p:cNvPicPr>
            <a:picLocks noChangeAspect="1" noChangeArrowheads="1"/>
          </p:cNvPicPr>
          <p:nvPr/>
        </p:nvPicPr>
        <p:blipFill>
          <a:blip r:embed="rId4" cstate="print"/>
          <a:srcRect/>
          <a:stretch>
            <a:fillRect/>
          </a:stretch>
        </p:blipFill>
        <p:spPr bwMode="auto">
          <a:xfrm>
            <a:off x="468531" y="3429000"/>
            <a:ext cx="2362200" cy="1968500"/>
          </a:xfrm>
          <a:prstGeom prst="rect">
            <a:avLst/>
          </a:prstGeom>
          <a:noFill/>
        </p:spPr>
      </p:pic>
      <p:pic>
        <p:nvPicPr>
          <p:cNvPr id="13" name="Picture 4" descr="C:\Users\rlotan\AppData\Local\Microsoft\Windows\Temporary Internet Files\Content.IE5\9Z8QLOA3\MC900438067[1].png"/>
          <p:cNvPicPr>
            <a:picLocks noChangeAspect="1" noChangeArrowheads="1"/>
          </p:cNvPicPr>
          <p:nvPr/>
        </p:nvPicPr>
        <p:blipFill>
          <a:blip r:embed="rId5" cstate="print"/>
          <a:srcRect/>
          <a:stretch>
            <a:fillRect/>
          </a:stretch>
        </p:blipFill>
        <p:spPr bwMode="auto">
          <a:xfrm>
            <a:off x="6551082" y="3365500"/>
            <a:ext cx="2438400" cy="2032000"/>
          </a:xfrm>
          <a:prstGeom prst="rect">
            <a:avLst/>
          </a:prstGeom>
          <a:noFill/>
        </p:spPr>
      </p:pic>
      <p:pic>
        <p:nvPicPr>
          <p:cNvPr id="16" name="Picture 8" descr="C:\Users\rlotan\AppData\Local\Microsoft\Windows\Temporary Internet Files\Content.IE5\AMT2H1M6\MC900438061[1].png"/>
          <p:cNvPicPr>
            <a:picLocks noChangeAspect="1" noChangeArrowheads="1"/>
          </p:cNvPicPr>
          <p:nvPr/>
        </p:nvPicPr>
        <p:blipFill>
          <a:blip r:embed="rId6" cstate="print"/>
          <a:srcRect/>
          <a:stretch>
            <a:fillRect/>
          </a:stretch>
        </p:blipFill>
        <p:spPr bwMode="auto">
          <a:xfrm>
            <a:off x="6465357" y="1031875"/>
            <a:ext cx="2400300" cy="2000250"/>
          </a:xfrm>
          <a:prstGeom prst="rect">
            <a:avLst/>
          </a:prstGeom>
          <a:noFill/>
        </p:spPr>
      </p:pic>
      <p:sp>
        <p:nvSpPr>
          <p:cNvPr id="28" name="Left-Right Arrow 27"/>
          <p:cNvSpPr/>
          <p:nvPr/>
        </p:nvSpPr>
        <p:spPr>
          <a:xfrm>
            <a:off x="2971800" y="2032000"/>
            <a:ext cx="3505200" cy="2540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0" name="Left-Right Arrow 29"/>
          <p:cNvSpPr/>
          <p:nvPr/>
        </p:nvSpPr>
        <p:spPr>
          <a:xfrm rot="1589560">
            <a:off x="2679057" y="3137153"/>
            <a:ext cx="3967810" cy="254000"/>
          </a:xfrm>
          <a:prstGeom prst="leftRightArrow">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Left-Right Arrow 36"/>
          <p:cNvSpPr/>
          <p:nvPr/>
        </p:nvSpPr>
        <p:spPr>
          <a:xfrm rot="16200000">
            <a:off x="7591874" y="3129543"/>
            <a:ext cx="361053" cy="269222"/>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Left-Right Arrow 38"/>
          <p:cNvSpPr/>
          <p:nvPr/>
        </p:nvSpPr>
        <p:spPr>
          <a:xfrm rot="16200000">
            <a:off x="1183693" y="3129542"/>
            <a:ext cx="361053" cy="269222"/>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Left-Right Arrow 40"/>
          <p:cNvSpPr/>
          <p:nvPr/>
        </p:nvSpPr>
        <p:spPr>
          <a:xfrm>
            <a:off x="2910362" y="4318000"/>
            <a:ext cx="3505200" cy="2540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Left-Right Arrow 42"/>
          <p:cNvSpPr/>
          <p:nvPr/>
        </p:nvSpPr>
        <p:spPr>
          <a:xfrm rot="20010440" flipH="1">
            <a:off x="2679057" y="3137153"/>
            <a:ext cx="3967810" cy="254000"/>
          </a:xfrm>
          <a:prstGeom prst="leftRightArrow">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057400" y="4699000"/>
            <a:ext cx="4953000" cy="369332"/>
          </a:xfrm>
          <a:prstGeom prst="rect">
            <a:avLst/>
          </a:prstGeom>
          <a:noFill/>
        </p:spPr>
        <p:txBody>
          <a:bodyPr wrap="square" rtlCol="0">
            <a:spAutoFit/>
          </a:bodyPr>
          <a:lstStyle/>
          <a:p>
            <a:pPr algn="ctr"/>
            <a:r>
              <a:rPr lang="en-US" dirty="0" smtClean="0"/>
              <a:t>     They travel to all corners of the world…</a:t>
            </a:r>
            <a:endParaRPr lang="en-US" dirty="0"/>
          </a:p>
        </p:txBody>
      </p:sp>
    </p:spTree>
    <p:extLst>
      <p:ext uri="{BB962C8B-B14F-4D97-AF65-F5344CB8AC3E}">
        <p14:creationId xmlns:p14="http://schemas.microsoft.com/office/powerpoint/2010/main" val="24946693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fade">
                                      <p:cBhvr>
                                        <p:cTn id="7" dur="20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allAtOnce"/>
    </p:bldLst>
  </p:timing>
</p:sld>
</file>

<file path=ppt/theme/theme1.xml><?xml version="1.0" encoding="utf-8"?>
<a:theme xmlns:a="http://schemas.openxmlformats.org/drawingml/2006/main" name="SU_Template_SideBar">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U_Template_TopBar">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1043</TotalTime>
  <Words>1793</Words>
  <Application>Microsoft Macintosh PowerPoint</Application>
  <PresentationFormat>On-screen Show (16:10)</PresentationFormat>
  <Paragraphs>329</Paragraphs>
  <Slides>42</Slides>
  <Notes>23</Notes>
  <HiddenSlides>0</HiddenSlides>
  <MMClips>1</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SU_Template_SideBar</vt:lpstr>
      <vt:lpstr>SU_Template_TopBar</vt:lpstr>
      <vt:lpstr>iSTEP 2016</vt:lpstr>
      <vt:lpstr>Welcome to iSTEP2016</vt:lpstr>
      <vt:lpstr>PowerPoint Presentation</vt:lpstr>
      <vt:lpstr>Welcome to iSTEP 2015</vt:lpstr>
      <vt:lpstr>iSTEP2016 Participants</vt:lpstr>
      <vt:lpstr>iSTEP2016 Participants</vt:lpstr>
      <vt:lpstr>iSTEP2016 Participants</vt:lpstr>
      <vt:lpstr>Principles Travel: Context Matters</vt:lpstr>
      <vt:lpstr>The Power of Principles</vt:lpstr>
      <vt:lpstr>Principles to Explore</vt:lpstr>
      <vt:lpstr>Principles of Powerful Teacher Education</vt:lpstr>
      <vt:lpstr>PowerPoint Presentation</vt:lpstr>
      <vt:lpstr>Indicators of Program Quality</vt:lpstr>
      <vt:lpstr>Indicators of Program Quality</vt:lpstr>
      <vt:lpstr>PowerPoint Presentation</vt:lpstr>
      <vt:lpstr>Indicators of Program Quality: Employer Satisfaction</vt:lpstr>
      <vt:lpstr>STEP Graduates</vt:lpstr>
      <vt:lpstr>Principles of Powerful Teacher Education</vt:lpstr>
      <vt:lpstr>Connections between Scholarship and Clinical Practice</vt:lpstr>
      <vt:lpstr>STEP Sample Assignments and Assessments</vt:lpstr>
      <vt:lpstr>   Adolescent Development and Learning</vt:lpstr>
      <vt:lpstr>Adolescent Development and Learning: The Assignment: Adolescent Case Study </vt:lpstr>
      <vt:lpstr>Adolescent Development and Learning:    Salil Rullavi: A Life in Balance by Z. S. </vt:lpstr>
      <vt:lpstr>Adolescent Development and Learning:    Salil Rullavi: A Life in Balance by Z. S. </vt:lpstr>
      <vt:lpstr>“I take my school serious.” Case Study of Oliver, 11th grade, Bayview HS (IM)</vt:lpstr>
      <vt:lpstr>Examining the Connection between Scholarship and Practice</vt:lpstr>
      <vt:lpstr>PowerPoint Presentation</vt:lpstr>
      <vt:lpstr>Principles of Powerful Teacher Education</vt:lpstr>
      <vt:lpstr>Strength of the Joint Work: University and the Schools “Together, we are growing the next generation of teachers.”</vt:lpstr>
      <vt:lpstr>Mentoring for Performance</vt:lpstr>
      <vt:lpstr>Clinical Work</vt:lpstr>
      <vt:lpstr>The Cooperating Teachers</vt:lpstr>
      <vt:lpstr>From the Schools</vt:lpstr>
      <vt:lpstr>Examining the Joint Work of the University and the Schools</vt:lpstr>
      <vt:lpstr>PowerPoint Presentation</vt:lpstr>
      <vt:lpstr>Principles of Powerful Teacher Education</vt:lpstr>
      <vt:lpstr>Equity and Excellence: Practicing What We Preach</vt:lpstr>
      <vt:lpstr>Classrooms are equitable when…</vt:lpstr>
      <vt:lpstr>Classrooms are equitable when…</vt:lpstr>
      <vt:lpstr>Principles of Powerful Teacher Education</vt:lpstr>
      <vt:lpstr>Programmatic Coherence</vt:lpstr>
      <vt:lpstr>Principles of Powerful Teacher Education</vt:lpstr>
    </vt:vector>
  </TitlesOfParts>
  <Company>Stanford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Valerie Beeman</dc:creator>
  <dc:description>2012 PowerPoint template redesign</dc:description>
  <cp:lastModifiedBy>Derisa Grant</cp:lastModifiedBy>
  <cp:revision>72</cp:revision>
  <dcterms:created xsi:type="dcterms:W3CDTF">2012-12-05T23:46:21Z</dcterms:created>
  <dcterms:modified xsi:type="dcterms:W3CDTF">2016-01-25T23:49:33Z</dcterms:modified>
</cp:coreProperties>
</file>