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xlsx" ContentType="application/vnd.openxmlformats-officedocument.spreadsheetml.sheet"/>
  <Default Extension="rels" ContentType="application/vnd.openxmlformats-package.relationships+xml"/>
  <Default Extension="wdp" ContentType="image/vnd.ms-photo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.xml" ContentType="application/vnd.openxmlformats-officedocument.drawingml.chart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99" r:id="rId2"/>
  </p:sldMasterIdLst>
  <p:notesMasterIdLst>
    <p:notesMasterId r:id="rId23"/>
  </p:notesMasterIdLst>
  <p:handoutMasterIdLst>
    <p:handoutMasterId r:id="rId24"/>
  </p:handoutMasterIdLst>
  <p:sldIdLst>
    <p:sldId id="343" r:id="rId3"/>
    <p:sldId id="323" r:id="rId4"/>
    <p:sldId id="310" r:id="rId5"/>
    <p:sldId id="332" r:id="rId6"/>
    <p:sldId id="314" r:id="rId7"/>
    <p:sldId id="313" r:id="rId8"/>
    <p:sldId id="315" r:id="rId9"/>
    <p:sldId id="337" r:id="rId10"/>
    <p:sldId id="338" r:id="rId11"/>
    <p:sldId id="339" r:id="rId12"/>
    <p:sldId id="340" r:id="rId13"/>
    <p:sldId id="316" r:id="rId14"/>
    <p:sldId id="318" r:id="rId15"/>
    <p:sldId id="333" r:id="rId16"/>
    <p:sldId id="325" r:id="rId17"/>
    <p:sldId id="342" r:id="rId18"/>
    <p:sldId id="331" r:id="rId19"/>
    <p:sldId id="344" r:id="rId20"/>
    <p:sldId id="334" r:id="rId21"/>
    <p:sldId id="335" r:id="rId22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ristian Klawitter" initials="CK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DDD3"/>
    <a:srgbClr val="EDE8DD"/>
    <a:srgbClr val="C2B7A1"/>
    <a:srgbClr val="918873"/>
    <a:srgbClr val="3C3623"/>
    <a:srgbClr val="D0A760"/>
    <a:srgbClr val="434A44"/>
    <a:srgbClr val="36052E"/>
    <a:srgbClr val="296549"/>
    <a:srgbClr val="0057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239" autoAdjust="0"/>
  </p:normalViewPr>
  <p:slideViewPr>
    <p:cSldViewPr snapToGrid="0" snapToObjects="1" showGuides="1">
      <p:cViewPr>
        <p:scale>
          <a:sx n="75" d="100"/>
          <a:sy n="75" d="100"/>
        </p:scale>
        <p:origin x="-1520" y="-360"/>
      </p:cViewPr>
      <p:guideLst>
        <p:guide orient="horz" pos="1986"/>
        <p:guide orient="horz" pos="315"/>
        <p:guide orient="horz" pos="3359"/>
        <p:guide orient="horz" pos="1912"/>
        <p:guide orient="horz" pos="636"/>
        <p:guide orient="horz" pos="3267"/>
        <p:guide orient="horz" pos="3497"/>
        <p:guide pos="2984"/>
        <p:guide pos="3072"/>
        <p:guide pos="1771"/>
        <p:guide pos="5453"/>
        <p:guide pos="1855"/>
        <p:guide pos="3608"/>
        <p:guide pos="3695"/>
        <p:guide pos="4215"/>
        <p:guide pos="4313"/>
        <p:guide pos="4815"/>
        <p:guide pos="4914"/>
        <p:guide pos="602"/>
        <p:guide pos="2466"/>
        <p:guide pos="2378"/>
        <p:guide pos="69"/>
        <p:guide pos="1159"/>
        <p:guide pos="125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 snapToObjects="1">
      <p:cViewPr varScale="1">
        <p:scale>
          <a:sx n="120" d="100"/>
          <a:sy n="120" d="100"/>
        </p:scale>
        <p:origin x="-2432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commentAuthors" Target="commentAuthors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000" b="0" dirty="0"/>
              <a:t>STEP Graduates – Professional Pathways Study</a:t>
            </a:r>
          </a:p>
          <a:p>
            <a:pPr>
              <a:defRPr/>
            </a:pPr>
            <a:r>
              <a:rPr lang="en-US" sz="2000" dirty="0"/>
              <a:t>Professional Roles after STEP</a:t>
            </a:r>
          </a:p>
        </c:rich>
      </c:tx>
      <c:layout/>
      <c:overlay val="0"/>
    </c:title>
    <c:autoTitleDeleted val="0"/>
    <c:plotArea>
      <c:layout/>
      <c:barChart>
        <c:barDir val="col"/>
        <c:grouping val="stacked"/>
        <c:varyColors val="0"/>
        <c:ser>
          <c:idx val="3"/>
          <c:order val="0"/>
          <c:tx>
            <c:strRef>
              <c:f>Sheet1!$F$1</c:f>
              <c:strCache>
                <c:ptCount val="1"/>
                <c:pt idx="0">
                  <c:v>Not currently employed</c:v>
                </c:pt>
              </c:strCache>
            </c:strRef>
          </c:tx>
          <c:invertIfNegative val="0"/>
          <c:cat>
            <c:strRef>
              <c:f>Sheet1!$A$3:$B$21</c:f>
              <c:strCache>
                <c:ptCount val="19"/>
                <c:pt idx="0">
                  <c:v>2002_x000d_(n=48)</c:v>
                </c:pt>
                <c:pt idx="2">
                  <c:v>2003_x000d_(n=51)</c:v>
                </c:pt>
                <c:pt idx="4">
                  <c:v>2004_x000d_(n=55)</c:v>
                </c:pt>
                <c:pt idx="6">
                  <c:v>2005_x000d_(n=57)</c:v>
                </c:pt>
                <c:pt idx="8">
                  <c:v>2006_x000d_(n=77)</c:v>
                </c:pt>
                <c:pt idx="10">
                  <c:v>2007_x000d_(n=78)</c:v>
                </c:pt>
                <c:pt idx="12">
                  <c:v>2008_x000d_(n=69)</c:v>
                </c:pt>
                <c:pt idx="14">
                  <c:v>2009_x000d_(n=80)</c:v>
                </c:pt>
                <c:pt idx="16">
                  <c:v>2010_x000d_(n=82)</c:v>
                </c:pt>
                <c:pt idx="18">
                  <c:v>2011_x000d_(n=91)</c:v>
                </c:pt>
              </c:strCache>
            </c:strRef>
          </c:cat>
          <c:val>
            <c:numRef>
              <c:f>Sheet1!$F$2:$F$21</c:f>
              <c:numCache>
                <c:formatCode>0.00%</c:formatCode>
                <c:ptCount val="20"/>
                <c:pt idx="1">
                  <c:v>0.104</c:v>
                </c:pt>
                <c:pt idx="3">
                  <c:v>0.118</c:v>
                </c:pt>
                <c:pt idx="5" formatCode="0.0%">
                  <c:v>0.073</c:v>
                </c:pt>
                <c:pt idx="7" formatCode="0.0%">
                  <c:v>0.053</c:v>
                </c:pt>
                <c:pt idx="9" formatCode="0.0%">
                  <c:v>0.052</c:v>
                </c:pt>
                <c:pt idx="11" formatCode="0.0%">
                  <c:v>0.051</c:v>
                </c:pt>
                <c:pt idx="13" formatCode="0.0%">
                  <c:v>0.029</c:v>
                </c:pt>
                <c:pt idx="15" formatCode="0.0%">
                  <c:v>0.012</c:v>
                </c:pt>
                <c:pt idx="17" formatCode="0.0%">
                  <c:v>0.012</c:v>
                </c:pt>
                <c:pt idx="19" formatCode="0.0%">
                  <c:v>0.0</c:v>
                </c:pt>
              </c:numCache>
            </c:numRef>
          </c:val>
        </c:ser>
        <c:ser>
          <c:idx val="2"/>
          <c:order val="1"/>
          <c:tx>
            <c:strRef>
              <c:f>Sheet1!$E$1</c:f>
              <c:strCache>
                <c:ptCount val="1"/>
                <c:pt idx="0">
                  <c:v>Employed or studying outside the field of education</c:v>
                </c:pt>
              </c:strCache>
            </c:strRef>
          </c:tx>
          <c:invertIfNegative val="0"/>
          <c:cat>
            <c:strRef>
              <c:f>Sheet1!$A$3:$B$21</c:f>
              <c:strCache>
                <c:ptCount val="19"/>
                <c:pt idx="0">
                  <c:v>2002_x000d_(n=48)</c:v>
                </c:pt>
                <c:pt idx="2">
                  <c:v>2003_x000d_(n=51)</c:v>
                </c:pt>
                <c:pt idx="4">
                  <c:v>2004_x000d_(n=55)</c:v>
                </c:pt>
                <c:pt idx="6">
                  <c:v>2005_x000d_(n=57)</c:v>
                </c:pt>
                <c:pt idx="8">
                  <c:v>2006_x000d_(n=77)</c:v>
                </c:pt>
                <c:pt idx="10">
                  <c:v>2007_x000d_(n=78)</c:v>
                </c:pt>
                <c:pt idx="12">
                  <c:v>2008_x000d_(n=69)</c:v>
                </c:pt>
                <c:pt idx="14">
                  <c:v>2009_x000d_(n=80)</c:v>
                </c:pt>
                <c:pt idx="16">
                  <c:v>2010_x000d_(n=82)</c:v>
                </c:pt>
                <c:pt idx="18">
                  <c:v>2011_x000d_(n=91)</c:v>
                </c:pt>
              </c:strCache>
            </c:strRef>
          </c:cat>
          <c:val>
            <c:numRef>
              <c:f>Sheet1!$E$2:$E$21</c:f>
              <c:numCache>
                <c:formatCode>0.00%</c:formatCode>
                <c:ptCount val="20"/>
                <c:pt idx="1">
                  <c:v>0.083</c:v>
                </c:pt>
                <c:pt idx="3">
                  <c:v>0.098</c:v>
                </c:pt>
                <c:pt idx="5" formatCode="0.0%">
                  <c:v>0.164</c:v>
                </c:pt>
                <c:pt idx="7" formatCode="0.0%">
                  <c:v>0.175</c:v>
                </c:pt>
                <c:pt idx="9" formatCode="0.0%">
                  <c:v>0.065</c:v>
                </c:pt>
                <c:pt idx="11" formatCode="0.0%">
                  <c:v>0.115</c:v>
                </c:pt>
                <c:pt idx="13" formatCode="0.0%">
                  <c:v>0.029</c:v>
                </c:pt>
                <c:pt idx="15" formatCode="0.0%">
                  <c:v>0.112</c:v>
                </c:pt>
                <c:pt idx="17" formatCode="0.0%">
                  <c:v>0.037</c:v>
                </c:pt>
                <c:pt idx="19" formatCode="0.0%">
                  <c:v>0.033</c:v>
                </c:pt>
              </c:numCache>
            </c:numRef>
          </c:val>
        </c:ser>
        <c:ser>
          <c:idx val="0"/>
          <c:order val="2"/>
          <c:tx>
            <c:strRef>
              <c:f>Sheet1!$C$1</c:f>
              <c:strCache>
                <c:ptCount val="1"/>
                <c:pt idx="0">
                  <c:v>Classroom Teacher (K-12)</c:v>
                </c:pt>
              </c:strCache>
            </c:strRef>
          </c:tx>
          <c:invertIfNegative val="0"/>
          <c:cat>
            <c:strRef>
              <c:f>Sheet1!$A$3:$B$21</c:f>
              <c:strCache>
                <c:ptCount val="19"/>
                <c:pt idx="0">
                  <c:v>2002_x000d_(n=48)</c:v>
                </c:pt>
                <c:pt idx="2">
                  <c:v>2003_x000d_(n=51)</c:v>
                </c:pt>
                <c:pt idx="4">
                  <c:v>2004_x000d_(n=55)</c:v>
                </c:pt>
                <c:pt idx="6">
                  <c:v>2005_x000d_(n=57)</c:v>
                </c:pt>
                <c:pt idx="8">
                  <c:v>2006_x000d_(n=77)</c:v>
                </c:pt>
                <c:pt idx="10">
                  <c:v>2007_x000d_(n=78)</c:v>
                </c:pt>
                <c:pt idx="12">
                  <c:v>2008_x000d_(n=69)</c:v>
                </c:pt>
                <c:pt idx="14">
                  <c:v>2009_x000d_(n=80)</c:v>
                </c:pt>
                <c:pt idx="16">
                  <c:v>2010_x000d_(n=82)</c:v>
                </c:pt>
                <c:pt idx="18">
                  <c:v>2011_x000d_(n=91)</c:v>
                </c:pt>
              </c:strCache>
            </c:strRef>
          </c:cat>
          <c:val>
            <c:numRef>
              <c:f>Sheet1!$C$3:$C$21</c:f>
              <c:numCache>
                <c:formatCode>General</c:formatCode>
                <c:ptCount val="19"/>
                <c:pt idx="0" formatCode="0.00%">
                  <c:v>0.458</c:v>
                </c:pt>
                <c:pt idx="2" formatCode="0.00%">
                  <c:v>0.49</c:v>
                </c:pt>
                <c:pt idx="4" formatCode="0.0%">
                  <c:v>0.6</c:v>
                </c:pt>
                <c:pt idx="6" formatCode="0.0%">
                  <c:v>0.579</c:v>
                </c:pt>
                <c:pt idx="8" formatCode="0.0%">
                  <c:v>0.74</c:v>
                </c:pt>
                <c:pt idx="10" formatCode="0.0%">
                  <c:v>0.782</c:v>
                </c:pt>
                <c:pt idx="12" formatCode="0.0%">
                  <c:v>0.899</c:v>
                </c:pt>
                <c:pt idx="14" formatCode="0.0%">
                  <c:v>0.788</c:v>
                </c:pt>
                <c:pt idx="16" formatCode="0.0%">
                  <c:v>0.89</c:v>
                </c:pt>
                <c:pt idx="18" formatCode="0.0%">
                  <c:v>0.923</c:v>
                </c:pt>
              </c:numCache>
            </c:numRef>
          </c:val>
        </c:ser>
        <c:ser>
          <c:idx val="1"/>
          <c:order val="3"/>
          <c:tx>
            <c:strRef>
              <c:f>Sheet1!$D$1</c:f>
              <c:strCache>
                <c:ptCount val="1"/>
                <c:pt idx="0">
                  <c:v>Field of education, not primarily classroom teacher</c:v>
                </c:pt>
              </c:strCache>
            </c:strRef>
          </c:tx>
          <c:invertIfNegative val="0"/>
          <c:cat>
            <c:strRef>
              <c:f>Sheet1!$A$3:$B$21</c:f>
              <c:strCache>
                <c:ptCount val="19"/>
                <c:pt idx="0">
                  <c:v>2002_x000d_(n=48)</c:v>
                </c:pt>
                <c:pt idx="2">
                  <c:v>2003_x000d_(n=51)</c:v>
                </c:pt>
                <c:pt idx="4">
                  <c:v>2004_x000d_(n=55)</c:v>
                </c:pt>
                <c:pt idx="6">
                  <c:v>2005_x000d_(n=57)</c:v>
                </c:pt>
                <c:pt idx="8">
                  <c:v>2006_x000d_(n=77)</c:v>
                </c:pt>
                <c:pt idx="10">
                  <c:v>2007_x000d_(n=78)</c:v>
                </c:pt>
                <c:pt idx="12">
                  <c:v>2008_x000d_(n=69)</c:v>
                </c:pt>
                <c:pt idx="14">
                  <c:v>2009_x000d_(n=80)</c:v>
                </c:pt>
                <c:pt idx="16">
                  <c:v>2010_x000d_(n=82)</c:v>
                </c:pt>
                <c:pt idx="18">
                  <c:v>2011_x000d_(n=91)</c:v>
                </c:pt>
              </c:strCache>
            </c:strRef>
          </c:cat>
          <c:val>
            <c:numRef>
              <c:f>Sheet1!$D$3:$D$21</c:f>
              <c:numCache>
                <c:formatCode>General</c:formatCode>
                <c:ptCount val="19"/>
                <c:pt idx="0" formatCode="0.00%">
                  <c:v>0.354</c:v>
                </c:pt>
                <c:pt idx="2" formatCode="0.00%">
                  <c:v>0.294</c:v>
                </c:pt>
                <c:pt idx="4" formatCode="0.0%">
                  <c:v>0.164</c:v>
                </c:pt>
                <c:pt idx="6" formatCode="0.0%">
                  <c:v>0.193</c:v>
                </c:pt>
                <c:pt idx="8" formatCode="0.0%">
                  <c:v>0.143</c:v>
                </c:pt>
                <c:pt idx="10" formatCode="0.0%">
                  <c:v>0.051</c:v>
                </c:pt>
                <c:pt idx="12" formatCode="0.0%">
                  <c:v>0.043</c:v>
                </c:pt>
                <c:pt idx="14" formatCode="0.0%">
                  <c:v>0.088</c:v>
                </c:pt>
                <c:pt idx="16" formatCode="0.0%">
                  <c:v>0.061</c:v>
                </c:pt>
                <c:pt idx="18" formatCode="0.0%">
                  <c:v>0.044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-2131363416"/>
        <c:axId val="-2131344296"/>
      </c:barChart>
      <c:catAx>
        <c:axId val="-2131363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-2131344296"/>
        <c:crosses val="autoZero"/>
        <c:auto val="1"/>
        <c:lblAlgn val="ctr"/>
        <c:lblOffset val="100"/>
        <c:noMultiLvlLbl val="0"/>
      </c:catAx>
      <c:valAx>
        <c:axId val="-2131344296"/>
        <c:scaling>
          <c:orientation val="minMax"/>
          <c:max val="1.0"/>
        </c:scaling>
        <c:delete val="0"/>
        <c:axPos val="l"/>
        <c:majorGridlines/>
        <c:numFmt formatCode="0%" sourceLinked="0"/>
        <c:majorTickMark val="none"/>
        <c:minorTickMark val="none"/>
        <c:tickLblPos val="nextTo"/>
        <c:crossAx val="-2131363416"/>
        <c:crosses val="autoZero"/>
        <c:crossBetween val="between"/>
      </c:valAx>
    </c:plotArea>
    <c:legend>
      <c:legendPos val="r"/>
      <c:legendEntry>
        <c:idx val="1"/>
        <c:txPr>
          <a:bodyPr/>
          <a:lstStyle/>
          <a:p>
            <a:pPr>
              <a:defRPr sz="1200"/>
            </a:pPr>
            <a:endParaRPr lang="en-US"/>
          </a:p>
        </c:txPr>
      </c:legendEntry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964B9E-706D-9244-A1DC-4FB421A588C6}" type="datetimeFigureOut">
              <a:rPr lang="en-US" smtClean="0"/>
              <a:pPr/>
              <a:t>1/25/16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7F75D2-35A5-0946-AF7D-00D5D28A09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5430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BC6610-5836-4B43-8846-CBEDBE42B4FC}" type="datetimeFigureOut">
              <a:rPr lang="en-US" smtClean="0"/>
              <a:pPr/>
              <a:t>1/25/16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12AB22-521B-D346-B43B-D3C730C6EC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5601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lnSpc>
        <a:spcPct val="120000"/>
      </a:lnSpc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96875" indent="-171450" algn="l" defTabSz="457200" rtl="0" eaLnBrk="1" latinLnBrk="0" hangingPunct="1">
      <a:lnSpc>
        <a:spcPct val="120000"/>
      </a:lnSpc>
      <a:buFont typeface="Arial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635000" indent="-171450" algn="l" defTabSz="457200" rtl="0" eaLnBrk="1" latinLnBrk="0" hangingPunct="1">
      <a:lnSpc>
        <a:spcPct val="120000"/>
      </a:lnSpc>
      <a:buFont typeface="Arial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850900" indent="-171450" algn="l" defTabSz="457200" rtl="0" eaLnBrk="1" latinLnBrk="0" hangingPunct="1">
      <a:lnSpc>
        <a:spcPct val="120000"/>
      </a:lnSpc>
      <a:buFont typeface="Arial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089025" indent="-171450" algn="l" defTabSz="457200" rtl="0" eaLnBrk="1" latinLnBrk="0" hangingPunct="1">
      <a:lnSpc>
        <a:spcPct val="120000"/>
      </a:lnSpc>
      <a:buFont typeface="Arial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PW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AB22-521B-D346-B43B-D3C730C6EC9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9421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PW?</a:t>
            </a:r>
          </a:p>
          <a:p>
            <a:r>
              <a:rPr lang="en-US" b="1" dirty="0" smtClean="0"/>
              <a:t>CONTENT PEDAGOGY</a:t>
            </a:r>
          </a:p>
          <a:p>
            <a:pPr>
              <a:lnSpc>
                <a:spcPct val="110000"/>
              </a:lnSpc>
            </a:pPr>
            <a:r>
              <a:rPr lang="en-US" sz="2000" dirty="0" smtClean="0"/>
              <a:t>Access to top faculty,</a:t>
            </a:r>
            <a:r>
              <a:rPr lang="en-US" sz="2000" baseline="0" dirty="0" smtClean="0"/>
              <a:t> leading scholars in their field</a:t>
            </a:r>
          </a:p>
          <a:p>
            <a:pPr>
              <a:lnSpc>
                <a:spcPct val="110000"/>
              </a:lnSpc>
            </a:pPr>
            <a:r>
              <a:rPr lang="en-US" sz="2000" baseline="0" dirty="0" smtClean="0"/>
              <a:t>STEP as a site for innovation; a laboratory for faculty</a:t>
            </a:r>
          </a:p>
          <a:p>
            <a:pPr>
              <a:lnSpc>
                <a:spcPct val="110000"/>
              </a:lnSpc>
            </a:pPr>
            <a:r>
              <a:rPr lang="en-US" sz="2000" baseline="0" dirty="0" smtClean="0"/>
              <a:t>Academic program closely linked to relevant, current scholarship in the field.</a:t>
            </a:r>
          </a:p>
          <a:p>
            <a:pPr>
              <a:lnSpc>
                <a:spcPct val="110000"/>
              </a:lnSpc>
            </a:pPr>
            <a:r>
              <a:rPr lang="en-US" sz="2000" dirty="0" smtClean="0"/>
              <a:t>Focused instruction in the academic disciplines</a:t>
            </a:r>
          </a:p>
          <a:p>
            <a:pPr>
              <a:lnSpc>
                <a:spcPct val="110000"/>
              </a:lnSpc>
            </a:pP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AB22-521B-D346-B43B-D3C730C6EC9B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0958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PW?</a:t>
            </a:r>
          </a:p>
          <a:p>
            <a:r>
              <a:rPr lang="en-US" b="1" dirty="0" smtClean="0"/>
              <a:t>ASSESSMENTY SYSTEM</a:t>
            </a:r>
          </a:p>
          <a:p>
            <a:pPr>
              <a:lnSpc>
                <a:spcPct val="110000"/>
              </a:lnSpc>
            </a:pPr>
            <a:r>
              <a:rPr lang="en-US" sz="2000" dirty="0" smtClean="0"/>
              <a:t>Robust assessment system</a:t>
            </a:r>
          </a:p>
          <a:p>
            <a:pPr>
              <a:lnSpc>
                <a:spcPct val="110000"/>
              </a:lnSpc>
            </a:pPr>
            <a:r>
              <a:rPr lang="en-US" sz="2000" dirty="0" smtClean="0"/>
              <a:t>Ongoing</a:t>
            </a:r>
            <a:r>
              <a:rPr lang="en-US" sz="2000" baseline="0" dirty="0" smtClean="0"/>
              <a:t> formative assessment of professional growth</a:t>
            </a:r>
          </a:p>
          <a:p>
            <a:pPr marL="0" marR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/>
              <a:t>Culminating in a set of authentic summative performance assessment</a:t>
            </a:r>
          </a:p>
          <a:p>
            <a:pPr>
              <a:lnSpc>
                <a:spcPct val="110000"/>
              </a:lnSpc>
            </a:pPr>
            <a:r>
              <a:rPr lang="en-US" sz="2000" baseline="0" dirty="0" smtClean="0"/>
              <a:t>Opportunities for feedback and support</a:t>
            </a:r>
          </a:p>
          <a:p>
            <a:pPr marL="342900" indent="-342900">
              <a:lnSpc>
                <a:spcPct val="110000"/>
              </a:lnSpc>
              <a:buFontTx/>
              <a:buChar char="-"/>
            </a:pPr>
            <a:r>
              <a:rPr lang="en-US" sz="2000" baseline="0" dirty="0" smtClean="0"/>
              <a:t>Supports growth for students</a:t>
            </a:r>
          </a:p>
          <a:p>
            <a:pPr marL="342900" indent="-342900">
              <a:lnSpc>
                <a:spcPct val="110000"/>
              </a:lnSpc>
              <a:buFontTx/>
              <a:buChar char="-"/>
            </a:pPr>
            <a:r>
              <a:rPr lang="en-US" sz="2000" baseline="0" dirty="0" smtClean="0"/>
              <a:t>Supports refinement of program</a:t>
            </a: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AB22-521B-D346-B43B-D3C730C6EC9B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0958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PW</a:t>
            </a:r>
          </a:p>
          <a:p>
            <a:r>
              <a:rPr lang="en-US" dirty="0" smtClean="0"/>
              <a:t>Just note that our</a:t>
            </a:r>
            <a:r>
              <a:rPr lang="en-US" baseline="0" dirty="0" smtClean="0"/>
              <a:t> program curriculum grids are posted on the website.</a:t>
            </a:r>
            <a:br>
              <a:rPr lang="en-US" baseline="0" dirty="0" smtClean="0"/>
            </a:br>
            <a:r>
              <a:rPr lang="en-US" baseline="0" dirty="0" smtClean="0"/>
              <a:t>Good resource for further conversation during the week.</a:t>
            </a:r>
          </a:p>
          <a:p>
            <a:r>
              <a:rPr lang="en-US" baseline="0" dirty="0" smtClean="0"/>
              <a:t>Maybe </a:t>
            </a:r>
            <a:r>
              <a:rPr lang="en-US" baseline="0" dirty="0" err="1" smtClean="0"/>
              <a:t>hightlght</a:t>
            </a:r>
            <a:r>
              <a:rPr lang="en-US" baseline="0" dirty="0" smtClean="0"/>
              <a:t> a theme or two: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Threads of … content pedagogy (C&amp;I)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Threads of … equity and excellence (both specific coursework: E&amp;S, SSSN, LPP, TLCH</a:t>
            </a:r>
            <a:r>
              <a:rPr lang="en-US" baseline="0" smtClean="0"/>
              <a:t>, etc. </a:t>
            </a:r>
            <a:r>
              <a:rPr lang="en-US" baseline="0" dirty="0" smtClean="0"/>
              <a:t>+ embedded throughout)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AB22-521B-D346-B43B-D3C730C6EC9B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7347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IL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AB22-521B-D346-B43B-D3C730C6EC9B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1410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7388" y="685800"/>
            <a:ext cx="5484812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300" b="1" dirty="0"/>
              <a:t>IL</a:t>
            </a:r>
          </a:p>
          <a:p>
            <a:endParaRPr lang="en-US" sz="1300" b="1" dirty="0"/>
          </a:p>
          <a:p>
            <a:r>
              <a:rPr lang="en-US" sz="1300" b="1" dirty="0"/>
              <a:t>Share a short video of one of our stellar alums, who offers a window into her </a:t>
            </a:r>
            <a:r>
              <a:rPr lang="en-US" sz="1300" b="1" dirty="0" smtClean="0"/>
              <a:t>experience</a:t>
            </a:r>
            <a:r>
              <a:rPr lang="en-US" sz="1300" b="1" baseline="0" dirty="0" smtClean="0"/>
              <a:t> while</a:t>
            </a:r>
            <a:r>
              <a:rPr lang="en-US" sz="1300" b="1" dirty="0" smtClean="0"/>
              <a:t> </a:t>
            </a:r>
            <a:r>
              <a:rPr lang="en-US" sz="1300" b="1" dirty="0"/>
              <a:t>in STEP</a:t>
            </a:r>
          </a:p>
          <a:p>
            <a:endParaRPr lang="en-US" sz="1300" b="1" dirty="0"/>
          </a:p>
          <a:p>
            <a:r>
              <a:rPr lang="en-US" sz="1300" b="1" dirty="0"/>
              <a:t>Introduce – Adriana Campos </a:t>
            </a:r>
          </a:p>
          <a:p>
            <a:r>
              <a:rPr lang="en-US" sz="1300" dirty="0"/>
              <a:t>• Stanford undergraduate, Education Honors</a:t>
            </a:r>
          </a:p>
          <a:p>
            <a:r>
              <a:rPr lang="en-US" sz="1300" dirty="0"/>
              <a:t>• STEP, Class of 2012</a:t>
            </a:r>
          </a:p>
          <a:p>
            <a:r>
              <a:rPr lang="en-US" sz="1300" dirty="0"/>
              <a:t>• Current 2</a:t>
            </a:r>
            <a:r>
              <a:rPr lang="en-US" sz="1300" baseline="30000" dirty="0"/>
              <a:t>nd</a:t>
            </a:r>
            <a:r>
              <a:rPr lang="en-US" sz="1300" dirty="0"/>
              <a:t> grade, bilingual teacher at Garfield elementary in Redwood City </a:t>
            </a:r>
          </a:p>
          <a:p>
            <a:r>
              <a:rPr lang="en-US" sz="1300" dirty="0"/>
              <a:t>• Now a stellar CT! (first year)</a:t>
            </a:r>
          </a:p>
          <a:p>
            <a:r>
              <a:rPr lang="en-US" sz="1300" dirty="0"/>
              <a:t>• leadership roles at her school already</a:t>
            </a:r>
          </a:p>
          <a:p>
            <a:r>
              <a:rPr lang="en-US" sz="1300" dirty="0"/>
              <a:t>• equity focused – suspension/office referral issues…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AB22-521B-D346-B43B-D3C730C6EC9B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3470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IL</a:t>
            </a:r>
          </a:p>
          <a:p>
            <a:r>
              <a:rPr lang="en-US" dirty="0" smtClean="0"/>
              <a:t>Share a bit more detail here about the Assessment</a:t>
            </a:r>
            <a:r>
              <a:rPr lang="en-US" baseline="0" dirty="0" smtClean="0"/>
              <a:t> system:</a:t>
            </a:r>
          </a:p>
          <a:p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UBD approach: 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Goal driven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Authentic</a:t>
            </a:r>
          </a:p>
          <a:p>
            <a:pPr marL="628650" lvl="1" indent="-171450">
              <a:buFontTx/>
              <a:buChar char="-"/>
            </a:pPr>
            <a:r>
              <a:rPr lang="en-US" baseline="0" dirty="0" err="1" smtClean="0"/>
              <a:t>Performative</a:t>
            </a:r>
            <a:endParaRPr lang="en-US" baseline="0" dirty="0" smtClean="0"/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Assessments FOR Learning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AB22-521B-D346-B43B-D3C730C6EC9B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051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IL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AB22-521B-D346-B43B-D3C730C6EC9B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9928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 smtClean="0"/>
              <a:t>PW</a:t>
            </a:r>
          </a:p>
          <a:p>
            <a:r>
              <a:rPr lang="en-US" sz="1200" b="1" dirty="0" smtClean="0"/>
              <a:t>OVERVIEW: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Range of POST-GRAD</a:t>
            </a:r>
            <a:r>
              <a:rPr lang="en-US" baseline="0" dirty="0" smtClean="0"/>
              <a:t> Assessments: Surveys, Observations (mostly informal), Stanford studies (grad students, faculty), outside studies (Art Levine, CADE), etc.</a:t>
            </a:r>
            <a:endParaRPr lang="en-US" dirty="0" smtClean="0"/>
          </a:p>
          <a:p>
            <a:endParaRPr lang="en-US" sz="1200" b="1" dirty="0" smtClean="0"/>
          </a:p>
          <a:p>
            <a:r>
              <a:rPr lang="en-US" sz="1200" b="1" dirty="0" smtClean="0"/>
              <a:t>One</a:t>
            </a:r>
            <a:r>
              <a:rPr lang="en-US" sz="1200" b="1" baseline="0" dirty="0" smtClean="0"/>
              <a:t> example of outcome assessment: from 2012 survey: </a:t>
            </a:r>
            <a:r>
              <a:rPr lang="en-US" sz="1200" b="1" dirty="0" smtClean="0"/>
              <a:t>Graduates</a:t>
            </a:r>
            <a:r>
              <a:rPr lang="en-US" sz="1200" b="1" baseline="0" dirty="0" smtClean="0"/>
              <a:t> stay in the profession through teaching and leadership roles</a:t>
            </a:r>
            <a:endParaRPr lang="en-US" sz="1200" b="1" dirty="0" smtClean="0"/>
          </a:p>
          <a:p>
            <a:pPr marL="302066" indent="-302066">
              <a:spcAft>
                <a:spcPts val="1057"/>
              </a:spcAft>
              <a:buFont typeface="Arial"/>
              <a:buChar char="•"/>
            </a:pPr>
            <a:r>
              <a:rPr lang="en-US" sz="1200" dirty="0" smtClean="0"/>
              <a:t>Across 10 year sample: 87% (nearly 90%) employed in field of education</a:t>
            </a:r>
          </a:p>
          <a:p>
            <a:pPr marL="302066" indent="-302066">
              <a:spcAft>
                <a:spcPts val="1057"/>
              </a:spcAft>
              <a:buFont typeface="Arial"/>
              <a:buChar char="•"/>
            </a:pPr>
            <a:r>
              <a:rPr lang="en-US" sz="1200" dirty="0" smtClean="0"/>
              <a:t>75% in K-12 classroom teaching positions- very high retention rate</a:t>
            </a:r>
          </a:p>
          <a:p>
            <a:pPr marL="207346" lvl="0" indent="-181240">
              <a:spcAft>
                <a:spcPts val="1057"/>
              </a:spcAft>
              <a:buFont typeface="Arial"/>
              <a:buChar char="•"/>
            </a:pPr>
            <a:r>
              <a:rPr lang="en-US" sz="1200" dirty="0" smtClean="0"/>
              <a:t>The</a:t>
            </a:r>
            <a:r>
              <a:rPr lang="en-US" sz="1200" baseline="0" dirty="0" smtClean="0"/>
              <a:t> five year retention rate is nearly 80</a:t>
            </a:r>
            <a:r>
              <a:rPr lang="en-US" sz="1200" dirty="0" smtClean="0"/>
              <a:t>% (employed in K-12 classroom teaching positions in their fifth year</a:t>
            </a:r>
            <a:r>
              <a:rPr lang="en-US" sz="1200" baseline="0" dirty="0" smtClean="0"/>
              <a:t> after step) which is strong compared to the national rate, which is more like 50%-60% (or less in urban areas).</a:t>
            </a:r>
          </a:p>
          <a:p>
            <a:pPr marL="26106" lvl="0" indent="0">
              <a:spcAft>
                <a:spcPts val="1057"/>
              </a:spcAft>
              <a:buFont typeface="Arial"/>
              <a:buNone/>
            </a:pPr>
            <a:endParaRPr lang="en-US" sz="1200" u="sng" baseline="0" dirty="0" smtClean="0"/>
          </a:p>
          <a:p>
            <a:pPr marL="207346" lvl="0" indent="-181240">
              <a:spcAft>
                <a:spcPts val="1057"/>
              </a:spcAft>
              <a:buFont typeface="Arial"/>
              <a:buChar char="•"/>
            </a:pPr>
            <a:r>
              <a:rPr lang="en-US" sz="1200" b="1" dirty="0" smtClean="0"/>
              <a:t>And they all get jobs </a:t>
            </a:r>
            <a:r>
              <a:rPr lang="en-US" sz="1200" dirty="0" smtClean="0"/>
              <a:t>– even in the last 5 years of a challenging economy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C16E0-8DC1-7545-AFC1-1C13C758D901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9982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7388" y="685800"/>
            <a:ext cx="5484812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46349" y="4343400"/>
            <a:ext cx="6405077" cy="4114800"/>
          </a:xfrm>
        </p:spPr>
        <p:txBody>
          <a:bodyPr>
            <a:noAutofit/>
          </a:bodyPr>
          <a:lstStyle/>
          <a:p>
            <a:r>
              <a:rPr lang="en-US" sz="900" b="1" dirty="0" smtClean="0"/>
              <a:t>PW</a:t>
            </a:r>
          </a:p>
          <a:p>
            <a:r>
              <a:rPr lang="en-US" sz="900" dirty="0" smtClean="0"/>
              <a:t>Here </a:t>
            </a:r>
            <a:r>
              <a:rPr lang="en-US" sz="900" dirty="0"/>
              <a:t>we highlight the numerous ways our work is amplified beyond the just the number of exceptional teachers we prepare each year:</a:t>
            </a:r>
          </a:p>
          <a:p>
            <a:endParaRPr lang="en-US" sz="900" b="1" dirty="0"/>
          </a:p>
          <a:p>
            <a:pPr marL="228600" indent="-228600">
              <a:buAutoNum type="arabicPeriod"/>
            </a:pPr>
            <a:r>
              <a:rPr lang="en-US" sz="900" b="1" dirty="0" smtClean="0"/>
              <a:t>Leadership</a:t>
            </a:r>
            <a:r>
              <a:rPr lang="en-US" sz="900" b="1" baseline="0" dirty="0" smtClean="0"/>
              <a:t>: </a:t>
            </a:r>
            <a:r>
              <a:rPr lang="en-US" sz="1100" b="1" dirty="0" smtClean="0"/>
              <a:t>Graduates take on leadership roles in and beyond the classroom.</a:t>
            </a:r>
          </a:p>
          <a:p>
            <a:r>
              <a:rPr lang="en-US" sz="1100" dirty="0" smtClean="0"/>
              <a:t>• 95% of our alumni report taking on a least one leadership role in their work</a:t>
            </a:r>
          </a:p>
          <a:p>
            <a:r>
              <a:rPr lang="en-US" sz="1100" dirty="0" smtClean="0"/>
              <a:t>• 42% are engaged in school reform</a:t>
            </a:r>
          </a:p>
          <a:p>
            <a:r>
              <a:rPr lang="en-US" sz="1100" dirty="0" smtClean="0"/>
              <a:t>• 22% leading or supporting efforts to start news schools or programs</a:t>
            </a:r>
          </a:p>
          <a:p>
            <a:r>
              <a:rPr lang="en-US" sz="1100" dirty="0" smtClean="0"/>
              <a:t>• 10% are National Board certified (compared with 3% nationally)</a:t>
            </a:r>
          </a:p>
          <a:p>
            <a:endParaRPr lang="en-US" sz="1100" b="1" dirty="0" smtClean="0"/>
          </a:p>
          <a:p>
            <a:r>
              <a:rPr lang="en-US" sz="1100" b="1" dirty="0" smtClean="0"/>
              <a:t>Our alumni demonstrate leadership in numerous other ways:</a:t>
            </a:r>
          </a:p>
          <a:p>
            <a:pPr marL="171435" indent="-171435">
              <a:buFont typeface="Arial"/>
              <a:buChar char="•"/>
            </a:pPr>
            <a:r>
              <a:rPr lang="en-US" sz="1100" dirty="0" smtClean="0"/>
              <a:t>Award winning teachers</a:t>
            </a:r>
          </a:p>
          <a:p>
            <a:pPr marL="171435" indent="-171435">
              <a:buFont typeface="Arial"/>
              <a:buChar char="•"/>
            </a:pPr>
            <a:r>
              <a:rPr lang="en-US" sz="1100" dirty="0" smtClean="0"/>
              <a:t>Education Advocates: </a:t>
            </a:r>
          </a:p>
          <a:p>
            <a:pPr marL="603900" lvl="1" indent="-171435">
              <a:buFont typeface="Arial"/>
              <a:buChar char="•"/>
              <a:tabLst>
                <a:tab pos="435469" algn="l"/>
              </a:tabLst>
            </a:pPr>
            <a:r>
              <a:rPr lang="en-US" sz="1100" dirty="0" smtClean="0"/>
              <a:t>Teaching Ambassadors, US </a:t>
            </a:r>
            <a:r>
              <a:rPr lang="en-US" sz="1100" dirty="0" err="1" smtClean="0"/>
              <a:t>Dept</a:t>
            </a:r>
            <a:r>
              <a:rPr lang="en-US" sz="1100" dirty="0" smtClean="0"/>
              <a:t> of Ed, America Achieves fellows</a:t>
            </a:r>
          </a:p>
          <a:p>
            <a:pPr marL="628594" lvl="1" indent="-171435">
              <a:buFont typeface="Arial"/>
              <a:buChar char="•"/>
            </a:pPr>
            <a:r>
              <a:rPr lang="en-US" sz="1100" dirty="0" smtClean="0"/>
              <a:t>Public Advocates – sr. staff atty.</a:t>
            </a:r>
          </a:p>
          <a:p>
            <a:pPr marL="171435" indent="-171435">
              <a:buFont typeface="Arial"/>
              <a:buChar char="•"/>
            </a:pPr>
            <a:r>
              <a:rPr lang="en-US" sz="1100" dirty="0" smtClean="0"/>
              <a:t>Teacher educators: professors and doctoral students</a:t>
            </a:r>
            <a:endParaRPr lang="en-US" sz="1100" b="1" dirty="0" smtClean="0"/>
          </a:p>
          <a:p>
            <a:pPr marL="0" indent="0">
              <a:buNone/>
            </a:pPr>
            <a:endParaRPr lang="en-US" sz="900" b="1" baseline="0" dirty="0" smtClean="0"/>
          </a:p>
          <a:p>
            <a:pPr marL="0" indent="0">
              <a:buNone/>
            </a:pPr>
            <a:r>
              <a:rPr lang="en-US" sz="900" b="1" dirty="0" smtClean="0"/>
              <a:t>2. STEP </a:t>
            </a:r>
            <a:r>
              <a:rPr lang="en-US" sz="900" b="1" dirty="0"/>
              <a:t>related research has an impact on the field</a:t>
            </a:r>
          </a:p>
          <a:p>
            <a:pPr marL="268790" lvl="1" indent="-166680">
              <a:buFont typeface="Arial"/>
              <a:buChar char="•"/>
            </a:pPr>
            <a:r>
              <a:rPr lang="en-US" sz="900" dirty="0"/>
              <a:t>Studies published in key research journals contribute to our knowledge base for teaching</a:t>
            </a:r>
          </a:p>
          <a:p>
            <a:pPr marL="268790" lvl="1" indent="-166680">
              <a:buFont typeface="Arial"/>
              <a:buChar char="•"/>
            </a:pPr>
            <a:r>
              <a:rPr lang="en-US" sz="900" dirty="0"/>
              <a:t>Research about teacher education programs often recognizes STEP for excellence and coherence of the model</a:t>
            </a:r>
          </a:p>
          <a:p>
            <a:pPr marL="742883" lvl="1" indent="-285724">
              <a:buFont typeface="Arial"/>
              <a:buChar char="•"/>
            </a:pPr>
            <a:endParaRPr lang="en-US" sz="900" dirty="0"/>
          </a:p>
          <a:p>
            <a:pPr defTabSz="457159">
              <a:defRPr/>
            </a:pPr>
            <a:r>
              <a:rPr lang="en-US" sz="900" b="1" dirty="0" smtClean="0"/>
              <a:t>3.</a:t>
            </a:r>
            <a:r>
              <a:rPr lang="en-US" sz="900" b="1" baseline="0" dirty="0" smtClean="0"/>
              <a:t> </a:t>
            </a:r>
            <a:r>
              <a:rPr lang="en-US" sz="900" b="1" dirty="0" smtClean="0"/>
              <a:t>GSE </a:t>
            </a:r>
            <a:r>
              <a:rPr lang="en-US" sz="900" b="1" dirty="0"/>
              <a:t>faculty in teacher education have developed curriculum and other resources that have broad reach around the country and the world  </a:t>
            </a:r>
            <a:r>
              <a:rPr lang="en-US" sz="900" dirty="0"/>
              <a:t>- too many to list here! </a:t>
            </a:r>
          </a:p>
          <a:p>
            <a:pPr marL="268790" lvl="1" indent="-166680">
              <a:buFont typeface="Arial"/>
              <a:buChar char="•"/>
            </a:pPr>
            <a:r>
              <a:rPr lang="en-US" sz="900" dirty="0"/>
              <a:t>Understanding Language- from Kenji </a:t>
            </a:r>
            <a:r>
              <a:rPr lang="en-US" sz="900" dirty="0" err="1"/>
              <a:t>Hakuta’s</a:t>
            </a:r>
            <a:r>
              <a:rPr lang="en-US" sz="900" dirty="0"/>
              <a:t> work with English </a:t>
            </a:r>
            <a:r>
              <a:rPr lang="en-US" sz="900" dirty="0" err="1"/>
              <a:t>languge</a:t>
            </a:r>
            <a:r>
              <a:rPr lang="en-US" sz="900" dirty="0"/>
              <a:t> learners</a:t>
            </a:r>
          </a:p>
          <a:p>
            <a:pPr marL="268790" lvl="1" indent="-166680">
              <a:buFont typeface="Arial"/>
              <a:buChar char="•"/>
            </a:pPr>
            <a:r>
              <a:rPr lang="en-US" sz="900" dirty="0" err="1"/>
              <a:t>YouCubed</a:t>
            </a:r>
            <a:r>
              <a:rPr lang="en-US" sz="900" dirty="0"/>
              <a:t>- From Jo </a:t>
            </a:r>
            <a:r>
              <a:rPr lang="en-US" sz="900" dirty="0" err="1"/>
              <a:t>Boaler’s</a:t>
            </a:r>
            <a:r>
              <a:rPr lang="en-US" sz="900" dirty="0"/>
              <a:t> work on mathematical understanding</a:t>
            </a:r>
          </a:p>
          <a:p>
            <a:pPr marL="268790" lvl="1" indent="-166680">
              <a:buFont typeface="Arial"/>
              <a:buChar char="•"/>
            </a:pPr>
            <a:r>
              <a:rPr lang="en-US" sz="900" dirty="0"/>
              <a:t>Stanford History Education Group- from Sam </a:t>
            </a:r>
            <a:r>
              <a:rPr lang="en-US" sz="900" dirty="0" err="1"/>
              <a:t>Wineberg’s</a:t>
            </a:r>
            <a:r>
              <a:rPr lang="en-US" sz="900" dirty="0"/>
              <a:t> groundbreaking work on teaching students to think like historians</a:t>
            </a:r>
          </a:p>
          <a:p>
            <a:pPr marL="268790" lvl="1" indent="-166680">
              <a:buFont typeface="Arial"/>
              <a:buChar char="•"/>
            </a:pPr>
            <a:r>
              <a:rPr lang="en-US" sz="900" dirty="0"/>
              <a:t>Complex Instruction- Elizabeth Cohen and Rachel </a:t>
            </a:r>
            <a:r>
              <a:rPr lang="en-US" sz="900" dirty="0" err="1"/>
              <a:t>Lotan’s</a:t>
            </a:r>
            <a:r>
              <a:rPr lang="en-US" sz="900" dirty="0"/>
              <a:t> work on teaching in heterogeneous classrooms</a:t>
            </a:r>
          </a:p>
          <a:p>
            <a:pPr marL="742883" lvl="1" indent="-285724">
              <a:buFont typeface="Arial"/>
              <a:buChar char="•"/>
            </a:pPr>
            <a:endParaRPr lang="en-US" sz="900" b="1" dirty="0"/>
          </a:p>
          <a:p>
            <a:pPr marL="24694"/>
            <a:r>
              <a:rPr lang="en-US" sz="900" b="1" dirty="0" smtClean="0"/>
              <a:t>3b. </a:t>
            </a:r>
            <a:r>
              <a:rPr lang="en-US" sz="900" b="1" dirty="0"/>
              <a:t>We and our colleagues help to </a:t>
            </a:r>
            <a:r>
              <a:rPr lang="en-US" sz="900" dirty="0"/>
              <a:t>shape state and national policies related to teaching and teacher education </a:t>
            </a:r>
          </a:p>
          <a:p>
            <a:pPr marL="268790" lvl="1" indent="-166680" defTabSz="432465">
              <a:buFont typeface="Arial"/>
              <a:buChar char="•"/>
              <a:defRPr/>
            </a:pPr>
            <a:r>
              <a:rPr lang="en-US" sz="900" dirty="0"/>
              <a:t>Faculty leadership in key organizations such as AACTE, CCTE, AERA</a:t>
            </a:r>
          </a:p>
          <a:p>
            <a:pPr marL="268790" lvl="1" indent="-166680">
              <a:buFont typeface="Arial"/>
              <a:buChar char="•"/>
            </a:pPr>
            <a:r>
              <a:rPr lang="en-US" sz="900" dirty="0"/>
              <a:t>Involvement of faculty in shaping national policy such as the recent response to the proposed reforms for teacher education programs</a:t>
            </a:r>
          </a:p>
          <a:p>
            <a:endParaRPr lang="en-US" sz="900" dirty="0"/>
          </a:p>
          <a:p>
            <a:r>
              <a:rPr lang="en-US" sz="900" b="1" dirty="0"/>
              <a:t>4. As a demonstration program, we are helping the international community learn from our model and our experience</a:t>
            </a:r>
          </a:p>
          <a:p>
            <a:pPr marL="268790" lvl="1" indent="-166680">
              <a:buFont typeface="Arial"/>
              <a:buChar char="•"/>
            </a:pPr>
            <a:r>
              <a:rPr lang="en-US" sz="900" dirty="0" err="1"/>
              <a:t>iSTEP</a:t>
            </a:r>
            <a:r>
              <a:rPr lang="en-US" sz="900" dirty="0"/>
              <a:t> impact internationally – work with 2 dozen int’l teacher educators </a:t>
            </a:r>
            <a:r>
              <a:rPr lang="en-US" sz="900" dirty="0" smtClean="0"/>
              <a:t>annually – that’s you!!</a:t>
            </a:r>
            <a:endParaRPr lang="en-US" sz="900" dirty="0"/>
          </a:p>
          <a:p>
            <a:pPr marL="268790" lvl="1" indent="-166680">
              <a:buFont typeface="Arial"/>
              <a:buChar char="•"/>
            </a:pPr>
            <a:r>
              <a:rPr lang="en-US" sz="900" dirty="0" err="1" smtClean="0"/>
              <a:t>Vicoted</a:t>
            </a:r>
            <a:r>
              <a:rPr lang="en-US" sz="900" dirty="0" smtClean="0"/>
              <a:t> </a:t>
            </a:r>
            <a:r>
              <a:rPr lang="en-US" sz="900" dirty="0"/>
              <a:t>– collaboration with the School of Engineering to build an online platform to broaden the reach of these efforts</a:t>
            </a:r>
          </a:p>
          <a:p>
            <a:pPr marL="725990" lvl="3" indent="-166680">
              <a:buFont typeface="Arial"/>
              <a:buChar char="•"/>
            </a:pPr>
            <a:r>
              <a:rPr lang="en-US" sz="900" dirty="0"/>
              <a:t>Launch hubs of collaboration and innovation across the globe</a:t>
            </a:r>
          </a:p>
          <a:p>
            <a:endParaRPr lang="en-US" sz="900" b="1" dirty="0"/>
          </a:p>
          <a:p>
            <a:pPr defTabSz="432465">
              <a:defRPr/>
            </a:pPr>
            <a:r>
              <a:rPr lang="en-US" sz="900" b="1" dirty="0"/>
              <a:t>Broadly, STEP and the GSE are sites for innovation, a workshop for developing products with broad impact</a:t>
            </a:r>
            <a:r>
              <a:rPr lang="en-US" sz="900" b="1" dirty="0" smtClean="0"/>
              <a:t>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AB22-521B-D346-B43B-D3C730C6EC9B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6354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7388" y="685800"/>
            <a:ext cx="5484812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PW</a:t>
            </a:r>
          </a:p>
          <a:p>
            <a:r>
              <a:rPr lang="en-US" b="1" dirty="0" smtClean="0"/>
              <a:t>• Conclude by noting</a:t>
            </a:r>
            <a:r>
              <a:rPr lang="en-US" b="1" baseline="0" dirty="0" smtClean="0"/>
              <a:t> how fortunate we are to have strong support of our Dean and University president and provost</a:t>
            </a:r>
          </a:p>
          <a:p>
            <a:r>
              <a:rPr lang="en-US" b="0" baseline="0" dirty="0" smtClean="0"/>
              <a:t>	&gt; This is NOT a given for university-based teacher preparation, particularly in research intensive institutions</a:t>
            </a:r>
          </a:p>
          <a:p>
            <a:endParaRPr lang="en-US" b="0" baseline="0" dirty="0" smtClean="0"/>
          </a:p>
          <a:p>
            <a:r>
              <a:rPr lang="en-US" b="0" baseline="0" dirty="0" smtClean="0"/>
              <a:t>• Stanford’s leadership understands the importance of the teaching profession and of our work in teacher preparation here at Stanford</a:t>
            </a:r>
          </a:p>
          <a:p>
            <a:endParaRPr lang="en-US" b="0" baseline="0" dirty="0" smtClean="0"/>
          </a:p>
          <a:p>
            <a:r>
              <a:rPr lang="en-US" b="0" baseline="0" dirty="0" smtClean="0"/>
              <a:t>• President Hennessy’s words here, underscores our ambition to some day to make STEP tuition free—demonstrating Stanford’s deep commitment to affordable training of well prepared and committed teacher leaders</a:t>
            </a:r>
          </a:p>
          <a:p>
            <a:endParaRPr lang="en-US" b="0" baseline="0" dirty="0" smtClean="0"/>
          </a:p>
          <a:p>
            <a:r>
              <a:rPr lang="en-US" sz="1200" b="1" dirty="0" smtClean="0"/>
              <a:t>IRA – Stanford commitment</a:t>
            </a:r>
          </a:p>
          <a:p>
            <a:endParaRPr lang="en-US" sz="1200" b="1" dirty="0" smtClean="0"/>
          </a:p>
          <a:p>
            <a:r>
              <a:rPr lang="en-US" sz="1200" b="0" dirty="0" smtClean="0"/>
              <a:t>•</a:t>
            </a:r>
            <a:r>
              <a:rPr lang="en-US" sz="1200" b="0" baseline="0" dirty="0" smtClean="0"/>
              <a:t> Fortunate to have strong support of our Dean and  University president</a:t>
            </a:r>
          </a:p>
          <a:p>
            <a:r>
              <a:rPr lang="en-US" sz="1200" b="0" baseline="0" dirty="0" smtClean="0"/>
              <a:t>• Avery gift – loan forgiveness program -- matched by President Hennessey from Presidential Funds</a:t>
            </a:r>
          </a:p>
          <a:p>
            <a:r>
              <a:rPr lang="en-US" sz="1200" b="0" baseline="0" dirty="0" smtClean="0"/>
              <a:t>• Hear in his words…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AB22-521B-D346-B43B-D3C730C6EC9B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31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b="1" dirty="0" smtClean="0"/>
              <a:t>PW</a:t>
            </a:r>
          </a:p>
          <a:p>
            <a:pPr marL="171450" indent="-171450">
              <a:lnSpc>
                <a:spcPts val="1440"/>
              </a:lnSpc>
              <a:buFont typeface="Arial"/>
              <a:buChar char="•"/>
            </a:pPr>
            <a:r>
              <a:rPr lang="en-US" dirty="0" smtClean="0"/>
              <a:t>STEP as ONE instantiation</a:t>
            </a:r>
            <a:r>
              <a:rPr lang="en-US" baseline="0" dirty="0" smtClean="0"/>
              <a:t> of principles of PTE in our own local, state and national context…</a:t>
            </a:r>
          </a:p>
          <a:p>
            <a:pPr marL="171450" indent="-171450">
              <a:lnSpc>
                <a:spcPts val="1440"/>
              </a:lnSpc>
              <a:buFont typeface="Arial"/>
              <a:buChar char="•"/>
            </a:pPr>
            <a:r>
              <a:rPr lang="en-US" baseline="0" dirty="0" smtClean="0"/>
              <a:t>Hope you’ll see evidence of the principles embedded in our practice in robust ways…</a:t>
            </a:r>
          </a:p>
          <a:p>
            <a:pPr marL="171450" indent="-171450">
              <a:lnSpc>
                <a:spcPts val="1440"/>
              </a:lnSpc>
              <a:buFont typeface="Arial"/>
              <a:buChar char="•"/>
            </a:pPr>
            <a:r>
              <a:rPr lang="en-US" baseline="0" dirty="0" smtClean="0"/>
              <a:t>Certainly not perfect…ongoing efforts to innovate, evaluate, revise and replenish, and the contexts of our work are always changing</a:t>
            </a:r>
            <a:r>
              <a:rPr lang="is-IS" baseline="0" dirty="0" smtClean="0"/>
              <a:t>…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AB22-521B-D346-B43B-D3C730C6EC9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0861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7388" y="685800"/>
            <a:ext cx="5484812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IL</a:t>
            </a:r>
            <a:r>
              <a:rPr lang="en-US" b="1" baseline="0" dirty="0" smtClean="0"/>
              <a:t> - </a:t>
            </a:r>
            <a:r>
              <a:rPr lang="en-US" b="1" dirty="0" smtClean="0"/>
              <a:t>END HERE for DISCUSSION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AB22-521B-D346-B43B-D3C730C6EC9B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2793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PW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Share a few key design</a:t>
            </a:r>
            <a:r>
              <a:rPr lang="en-US" baseline="0" dirty="0" smtClean="0"/>
              <a:t> features with you today.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Lots of opportunity to learn and explore more during the week.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AB22-521B-D346-B43B-D3C730C6EC9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3312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7388" y="685800"/>
            <a:ext cx="5484812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>
              <a:spcAft>
                <a:spcPts val="1000"/>
              </a:spcAft>
            </a:pPr>
            <a:r>
              <a:rPr lang="en-US" sz="1100" b="1" dirty="0"/>
              <a:t>IL	</a:t>
            </a:r>
            <a:endParaRPr lang="en-US" sz="1100" b="1" dirty="0" smtClean="0"/>
          </a:p>
          <a:p>
            <a:pPr>
              <a:spcAft>
                <a:spcPts val="1000"/>
              </a:spcAft>
            </a:pPr>
            <a:r>
              <a:rPr lang="en-US" sz="1100" dirty="0" smtClean="0"/>
              <a:t>Wanted </a:t>
            </a:r>
            <a:r>
              <a:rPr lang="en-US" sz="1100" dirty="0"/>
              <a:t>to begin with our vision for teacher preparation at Stanford:</a:t>
            </a:r>
            <a:endParaRPr lang="en-US" sz="1100" b="1" dirty="0"/>
          </a:p>
          <a:p>
            <a:pPr>
              <a:spcAft>
                <a:spcPts val="1000"/>
              </a:spcAft>
            </a:pPr>
            <a:r>
              <a:rPr lang="en-US" sz="1100" b="1" dirty="0"/>
              <a:t>STEP as a demonstration program:</a:t>
            </a:r>
            <a:endParaRPr lang="en-US" sz="1100" dirty="0"/>
          </a:p>
          <a:p>
            <a:pPr marL="216233" indent="-216233" defTabSz="432465">
              <a:spcAft>
                <a:spcPts val="1000"/>
              </a:spcAft>
              <a:buFont typeface="+mj-lt"/>
              <a:buAutoNum type="arabicPeriod"/>
              <a:defRPr/>
            </a:pPr>
            <a:r>
              <a:rPr lang="en-US" sz="1100" dirty="0"/>
              <a:t>Strive to serve as a model for what works in teacher preparation</a:t>
            </a:r>
          </a:p>
          <a:p>
            <a:pPr marL="216233" indent="-216233">
              <a:spcAft>
                <a:spcPts val="1000"/>
              </a:spcAft>
              <a:buFont typeface="+mj-lt"/>
              <a:buAutoNum type="arabicPeriod"/>
            </a:pPr>
            <a:r>
              <a:rPr lang="en-US" sz="1100" dirty="0"/>
              <a:t>a place where the best of research is put into practice</a:t>
            </a:r>
          </a:p>
          <a:p>
            <a:pPr>
              <a:spcAft>
                <a:spcPts val="1000"/>
              </a:spcAft>
            </a:pPr>
            <a:r>
              <a:rPr lang="en-US" sz="1100" dirty="0"/>
              <a:t>	and, our practice informs the development of scholarship in the field</a:t>
            </a:r>
          </a:p>
          <a:p>
            <a:pPr marL="216233" indent="-216233">
              <a:spcAft>
                <a:spcPts val="1000"/>
              </a:spcAft>
              <a:buFont typeface="+mj-lt"/>
              <a:buAutoNum type="arabicPeriod" startAt="3"/>
            </a:pPr>
            <a:r>
              <a:rPr lang="en-US" sz="1100" dirty="0"/>
              <a:t>Work to elevate and promote teaching as a valued profession</a:t>
            </a:r>
          </a:p>
          <a:p>
            <a:pPr marL="216233" indent="-216233">
              <a:spcAft>
                <a:spcPts val="1000"/>
              </a:spcAft>
              <a:buFont typeface="+mj-lt"/>
              <a:buAutoNum type="arabicPeriod" startAt="3"/>
            </a:pPr>
            <a:r>
              <a:rPr lang="en-US" sz="1100" dirty="0"/>
              <a:t>and a voice for quality and enhancement for the field</a:t>
            </a:r>
          </a:p>
          <a:p>
            <a:pPr>
              <a:spcAft>
                <a:spcPts val="1000"/>
              </a:spcAft>
            </a:pPr>
            <a:endParaRPr lang="en-US" sz="1100" dirty="0"/>
          </a:p>
          <a:p>
            <a:pPr>
              <a:spcAft>
                <a:spcPts val="1000"/>
              </a:spcAft>
            </a:pPr>
            <a:r>
              <a:rPr lang="en-US" sz="1100" dirty="0" smtClean="0"/>
              <a:t>Our </a:t>
            </a:r>
            <a:r>
              <a:rPr lang="en-US" sz="1100" dirty="0"/>
              <a:t>outcomes take several </a:t>
            </a:r>
            <a:r>
              <a:rPr lang="en-US" sz="1100" dirty="0" smtClean="0"/>
              <a:t>forms:</a:t>
            </a:r>
          </a:p>
          <a:p>
            <a:pPr marL="171450" indent="-171450">
              <a:spcAft>
                <a:spcPts val="1000"/>
              </a:spcAft>
              <a:buFont typeface="Arial"/>
              <a:buChar char="•"/>
            </a:pPr>
            <a:r>
              <a:rPr lang="en-US" sz="1100" dirty="0" smtClean="0"/>
              <a:t>Lives </a:t>
            </a:r>
            <a:r>
              <a:rPr lang="en-US" sz="1100" dirty="0"/>
              <a:t>in the work of our exceptional </a:t>
            </a:r>
            <a:r>
              <a:rPr lang="en-US" sz="1100" dirty="0" smtClean="0"/>
              <a:t>graduates</a:t>
            </a:r>
          </a:p>
          <a:p>
            <a:pPr marL="171450" indent="-171450">
              <a:spcAft>
                <a:spcPts val="1000"/>
              </a:spcAft>
              <a:buFont typeface="Arial"/>
              <a:buChar char="•"/>
            </a:pPr>
            <a:r>
              <a:rPr lang="en-US" sz="1100" dirty="0" smtClean="0"/>
              <a:t>Evidenced </a:t>
            </a:r>
            <a:r>
              <a:rPr lang="en-US" sz="1100" dirty="0"/>
              <a:t>by the scholarly contributions made by our </a:t>
            </a:r>
            <a:r>
              <a:rPr lang="en-US" sz="1100" dirty="0" smtClean="0"/>
              <a:t>faculty</a:t>
            </a:r>
          </a:p>
          <a:p>
            <a:pPr marL="171450" indent="-171450">
              <a:spcAft>
                <a:spcPts val="1000"/>
              </a:spcAft>
              <a:buFont typeface="Arial"/>
              <a:buChar char="•"/>
            </a:pPr>
            <a:r>
              <a:rPr lang="en-US" sz="1100" dirty="0" smtClean="0"/>
              <a:t>Has </a:t>
            </a:r>
            <a:r>
              <a:rPr lang="en-US" sz="1100" dirty="0"/>
              <a:t>impact well beyond our numbers</a:t>
            </a:r>
          </a:p>
          <a:p>
            <a:pPr>
              <a:spcAft>
                <a:spcPts val="1000"/>
              </a:spcAft>
            </a:pPr>
            <a:r>
              <a:rPr lang="en-US" sz="1100" dirty="0"/>
              <a:t>	Will share more about this later…</a:t>
            </a:r>
          </a:p>
          <a:p>
            <a:pPr>
              <a:spcAft>
                <a:spcPts val="1000"/>
              </a:spcAft>
            </a:pPr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AB22-521B-D346-B43B-D3C730C6EC9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114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IL</a:t>
            </a:r>
          </a:p>
          <a:p>
            <a:r>
              <a:rPr lang="en-US" b="0" dirty="0" smtClean="0"/>
              <a:t>Understanding</a:t>
            </a:r>
            <a:r>
              <a:rPr lang="en-US" b="0" baseline="0" dirty="0" smtClean="0"/>
              <a:t> the complex nature of exceptional teaching, we strive to prepare educators who can</a:t>
            </a:r>
            <a:r>
              <a:rPr lang="is-IS" b="0" baseline="0" dirty="0" smtClean="0"/>
              <a:t>…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AB22-521B-D346-B43B-D3C730C6EC9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331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IL</a:t>
            </a:r>
          </a:p>
          <a:p>
            <a:r>
              <a:rPr lang="en-US" dirty="0" smtClean="0"/>
              <a:t>We</a:t>
            </a:r>
            <a:r>
              <a:rPr lang="en-US" baseline="0" dirty="0" smtClean="0"/>
              <a:t> have a mission statement. We use it to support, inform and drive our work.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AB22-521B-D346-B43B-D3C730C6EC9B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0322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PW</a:t>
            </a:r>
          </a:p>
          <a:p>
            <a:r>
              <a:rPr lang="en-US" dirty="0" smtClean="0"/>
              <a:t>Want to share a few key features of our</a:t>
            </a:r>
            <a:r>
              <a:rPr lang="en-US" baseline="0" dirty="0" smtClean="0"/>
              <a:t> program design.</a:t>
            </a:r>
          </a:p>
          <a:p>
            <a:r>
              <a:rPr lang="en-US" baseline="0" dirty="0" smtClean="0"/>
              <a:t>You’ll have lots of opportunity to learn, explore, inquire further over the course of the week.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AB22-521B-D346-B43B-D3C730C6EC9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0958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PW</a:t>
            </a:r>
          </a:p>
          <a:p>
            <a:r>
              <a:rPr lang="en-US" b="1" dirty="0" smtClean="0"/>
              <a:t>COHORT</a:t>
            </a:r>
            <a:r>
              <a:rPr lang="en-US" b="1" baseline="0" dirty="0" smtClean="0"/>
              <a:t> MODEL:</a:t>
            </a:r>
            <a:endParaRPr lang="en-US" b="1" dirty="0" smtClean="0"/>
          </a:p>
          <a:p>
            <a:pPr>
              <a:lnSpc>
                <a:spcPct val="110000"/>
              </a:lnSpc>
            </a:pPr>
            <a:r>
              <a:rPr lang="en-US" sz="2000" dirty="0" smtClean="0"/>
              <a:t>12-month, full-time, intensive program</a:t>
            </a:r>
          </a:p>
          <a:p>
            <a:pPr>
              <a:lnSpc>
                <a:spcPct val="110000"/>
              </a:lnSpc>
            </a:pPr>
            <a:r>
              <a:rPr lang="en-US" sz="2000" dirty="0" smtClean="0"/>
              <a:t>Leads to a Master of Arts in Education and a California teaching credential (license)</a:t>
            </a:r>
          </a:p>
          <a:p>
            <a:pPr>
              <a:lnSpc>
                <a:spcPct val="110000"/>
              </a:lnSpc>
            </a:pPr>
            <a:r>
              <a:rPr lang="en-US" sz="2000" dirty="0" smtClean="0"/>
              <a:t>Relatively small cohort (approximately 90-100 candidates)</a:t>
            </a:r>
          </a:p>
          <a:p>
            <a:pPr>
              <a:lnSpc>
                <a:spcPct val="110000"/>
              </a:lnSpc>
            </a:pPr>
            <a:r>
              <a:rPr lang="en-US" sz="2000" dirty="0" smtClean="0"/>
              <a:t>All students begin the program together and complete the course as a community of learners</a:t>
            </a:r>
          </a:p>
          <a:p>
            <a:pPr>
              <a:lnSpc>
                <a:spcPct val="110000"/>
              </a:lnSpc>
            </a:pPr>
            <a:r>
              <a:rPr lang="en-US" sz="2000" dirty="0" smtClean="0"/>
              <a:t>Developmental in nature. </a:t>
            </a:r>
          </a:p>
          <a:p>
            <a:pPr>
              <a:lnSpc>
                <a:spcPct val="110000"/>
              </a:lnSpc>
            </a:pPr>
            <a:r>
              <a:rPr lang="en-US" sz="2000" dirty="0" smtClean="0"/>
              <a:t>We</a:t>
            </a:r>
            <a:r>
              <a:rPr lang="en-US" sz="2000" baseline="0" dirty="0" smtClean="0"/>
              <a:t> think this adds to </a:t>
            </a:r>
            <a:r>
              <a:rPr lang="en-US" sz="2000" u="sng" baseline="0" dirty="0" smtClean="0"/>
              <a:t>coherence</a:t>
            </a: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AB22-521B-D346-B43B-D3C730C6EC9B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0958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PW</a:t>
            </a:r>
          </a:p>
          <a:p>
            <a:r>
              <a:rPr lang="en-US" b="1" dirty="0" smtClean="0"/>
              <a:t>CLINICALLY</a:t>
            </a:r>
            <a:r>
              <a:rPr lang="en-US" b="1" baseline="0" dirty="0" smtClean="0"/>
              <a:t> RICH:</a:t>
            </a:r>
          </a:p>
          <a:p>
            <a:pPr>
              <a:lnSpc>
                <a:spcPct val="110000"/>
              </a:lnSpc>
            </a:pPr>
            <a:r>
              <a:rPr lang="en-US" sz="2000" dirty="0" smtClean="0"/>
              <a:t>Extensive teaching experience in the field</a:t>
            </a:r>
          </a:p>
          <a:p>
            <a:pPr marL="628650" lvl="1" indent="-171450">
              <a:lnSpc>
                <a:spcPct val="110000"/>
              </a:lnSpc>
              <a:buFontTx/>
              <a:buChar char="-"/>
            </a:pPr>
            <a:r>
              <a:rPr lang="en-US" dirty="0" smtClean="0"/>
              <a:t>summer school in collaboration with partnering</a:t>
            </a:r>
            <a:r>
              <a:rPr lang="en-US" baseline="0" dirty="0" smtClean="0"/>
              <a:t> </a:t>
            </a:r>
            <a:r>
              <a:rPr lang="en-US" dirty="0" smtClean="0"/>
              <a:t>district</a:t>
            </a:r>
          </a:p>
          <a:p>
            <a:pPr marL="628650" lvl="1" indent="-171450">
              <a:lnSpc>
                <a:spcPct val="110000"/>
              </a:lnSpc>
              <a:buFontTx/>
              <a:buChar char="-"/>
            </a:pPr>
            <a:r>
              <a:rPr lang="en-US" dirty="0" smtClean="0"/>
              <a:t>year-long placements in local public schools</a:t>
            </a:r>
          </a:p>
          <a:p>
            <a:pPr marL="628650" lvl="1" indent="-171450">
              <a:lnSpc>
                <a:spcPct val="110000"/>
              </a:lnSpc>
              <a:buFontTx/>
              <a:buChar char="-"/>
            </a:pPr>
            <a:r>
              <a:rPr lang="en-US" dirty="0" smtClean="0"/>
              <a:t>average of 20 hours/week</a:t>
            </a:r>
          </a:p>
          <a:p>
            <a:pPr marL="628650" lvl="1" indent="-171450">
              <a:lnSpc>
                <a:spcPct val="110000"/>
              </a:lnSpc>
              <a:buFontTx/>
              <a:buChar char="-"/>
            </a:pPr>
            <a:r>
              <a:rPr lang="en-US" dirty="0" smtClean="0"/>
              <a:t>Close</a:t>
            </a:r>
            <a:r>
              <a:rPr lang="en-US" baseline="0" dirty="0" smtClean="0"/>
              <a:t> supervision, mentoring</a:t>
            </a:r>
          </a:p>
          <a:p>
            <a:pPr marL="628650" lvl="1" indent="-171450">
              <a:lnSpc>
                <a:spcPct val="110000"/>
              </a:lnSpc>
              <a:buFontTx/>
              <a:buChar char="-"/>
            </a:pPr>
            <a:r>
              <a:rPr lang="en-US" baseline="0" dirty="0" smtClean="0"/>
              <a:t>Close partnerships with collaborating schools and teachers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AB22-521B-D346-B43B-D3C730C6EC9B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095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microsoft.com/office/2007/relationships/hdphoto" Target="../media/hdphoto2.wdp"/><Relationship Id="rId5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microsoft.com/office/2007/relationships/hdphoto" Target="../media/hdphoto1.wdp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microsoft.com/office/2007/relationships/hdphoto" Target="../media/hdphoto3.wdp"/><Relationship Id="rId5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2449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170308"/>
            <a:ext cx="8229600" cy="687192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33"/>
          <p:cNvSpPr>
            <a:spLocks noGrp="1"/>
          </p:cNvSpPr>
          <p:nvPr>
            <p:ph type="body" sz="quarter" idx="18" hasCustomPrompt="1"/>
          </p:nvPr>
        </p:nvSpPr>
        <p:spPr>
          <a:xfrm>
            <a:off x="1603375" y="3998913"/>
            <a:ext cx="6059488" cy="228600"/>
          </a:xfrm>
          <a:prstGeom prst="rect">
            <a:avLst/>
          </a:prstGeom>
        </p:spPr>
        <p:txBody>
          <a:bodyPr wrap="none" anchor="ctr" anchorCtr="1">
            <a:noAutofit/>
          </a:bodyPr>
          <a:lstStyle>
            <a:lvl1pPr algn="ctr">
              <a:buNone/>
              <a:defRPr sz="18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date styles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457200" y="2857500"/>
            <a:ext cx="8229600" cy="51321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400" cap="small" spc="300">
                <a:solidFill>
                  <a:srgbClr val="A4001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build="p">
        <p:tmplLst>
          <p:tmpl lvl="1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8776" y="399489"/>
            <a:ext cx="7707862" cy="542249"/>
          </a:xfrm>
          <a:prstGeom prst="rect">
            <a:avLst/>
          </a:prstGeom>
        </p:spPr>
        <p:txBody>
          <a:bodyPr anchor="b" anchorCtr="0"/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955675" y="1009650"/>
            <a:ext cx="7700963" cy="41767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494402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22"/>
          <p:cNvSpPr txBox="1">
            <a:spLocks/>
          </p:cNvSpPr>
          <p:nvPr userDrawn="1"/>
        </p:nvSpPr>
        <p:spPr>
          <a:xfrm>
            <a:off x="60886" y="8699"/>
            <a:ext cx="457200" cy="508000"/>
          </a:xfrm>
          <a:prstGeom prst="rect">
            <a:avLst/>
          </a:prstGeom>
        </p:spPr>
        <p:txBody>
          <a:bodyPr vert="horz" wrap="none" lIns="45720" tIns="0" rIns="45720" bIns="0" anchor="ctr" anchorCtr="1">
            <a:noAutofit/>
          </a:bodyPr>
          <a:lstStyle>
            <a:lvl1pPr algn="ctr" eaLnBrk="1" latinLnBrk="0" hangingPunct="1">
              <a:defRPr kumimoji="0"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CF4F48-20BD-984A-8A89-2152FD4EC07B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48776" y="399489"/>
            <a:ext cx="7707862" cy="542249"/>
          </a:xfrm>
          <a:prstGeom prst="rect">
            <a:avLst/>
          </a:prstGeom>
        </p:spPr>
        <p:txBody>
          <a:bodyPr anchor="b" anchorCtr="0"/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0"/>
          </p:nvPr>
        </p:nvSpPr>
        <p:spPr>
          <a:xfrm>
            <a:off x="949325" y="1009650"/>
            <a:ext cx="3787775" cy="41767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1"/>
          </p:nvPr>
        </p:nvSpPr>
        <p:spPr>
          <a:xfrm>
            <a:off x="4876800" y="1009650"/>
            <a:ext cx="3779838" cy="41767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085679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48776" y="399489"/>
            <a:ext cx="7707862" cy="542249"/>
          </a:xfrm>
          <a:prstGeom prst="rect">
            <a:avLst/>
          </a:prstGeom>
        </p:spPr>
        <p:txBody>
          <a:bodyPr anchor="b" anchorCtr="0"/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0"/>
          </p:nvPr>
        </p:nvSpPr>
        <p:spPr>
          <a:xfrm>
            <a:off x="948777" y="1009650"/>
            <a:ext cx="7707862" cy="201845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1"/>
          </p:nvPr>
        </p:nvSpPr>
        <p:spPr>
          <a:xfrm>
            <a:off x="949325" y="3157014"/>
            <a:ext cx="7707313" cy="20184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122885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48776" y="399489"/>
            <a:ext cx="7707862" cy="542249"/>
          </a:xfrm>
          <a:prstGeom prst="rect">
            <a:avLst/>
          </a:prstGeom>
        </p:spPr>
        <p:txBody>
          <a:bodyPr anchor="b" anchorCtr="0"/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949325" y="1009650"/>
            <a:ext cx="3787775" cy="41767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876800" y="1009651"/>
            <a:ext cx="3779838" cy="2025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4876800" y="3152775"/>
            <a:ext cx="3779838" cy="2033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752540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48776" y="399489"/>
            <a:ext cx="7707862" cy="542249"/>
          </a:xfrm>
          <a:prstGeom prst="rect">
            <a:avLst/>
          </a:prstGeom>
        </p:spPr>
        <p:txBody>
          <a:bodyPr anchor="b" anchorCtr="0"/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949325" y="1009651"/>
            <a:ext cx="3787775" cy="2025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1"/>
          </p:nvPr>
        </p:nvSpPr>
        <p:spPr>
          <a:xfrm>
            <a:off x="955675" y="3156236"/>
            <a:ext cx="3781425" cy="203012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2"/>
          </p:nvPr>
        </p:nvSpPr>
        <p:spPr>
          <a:xfrm>
            <a:off x="4876800" y="1009651"/>
            <a:ext cx="3779838" cy="2025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4876800" y="3156236"/>
            <a:ext cx="3779838" cy="203012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518067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244998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603375" y="1709738"/>
            <a:ext cx="2954337" cy="1028700"/>
          </a:xfrm>
          <a:prstGeom prst="rect">
            <a:avLst/>
          </a:prstGeom>
        </p:spPr>
        <p:txBody>
          <a:bodyPr anchor="b"/>
          <a:lstStyle>
            <a:lvl1pPr algn="r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3375" y="2857500"/>
            <a:ext cx="2954337" cy="103663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cap="all" spc="300">
                <a:solidFill>
                  <a:srgbClr val="A4001D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4665662" y="1705680"/>
            <a:ext cx="1951038" cy="2167820"/>
          </a:xfrm>
          <a:prstGeom prst="rect">
            <a:avLst/>
          </a:prstGeom>
          <a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effectLst>
            <a:outerShdw blurRad="50800" dist="25400" dir="2700000" algn="tl" rotWithShape="0">
              <a:prstClr val="black">
                <a:alpha val="36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none"/>
        </p:style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8776" y="399489"/>
            <a:ext cx="7707862" cy="542249"/>
          </a:xfrm>
          <a:prstGeom prst="rect">
            <a:avLst/>
          </a:prstGeom>
        </p:spPr>
        <p:txBody>
          <a:bodyPr anchor="b" anchorCtr="0"/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955675" y="1009650"/>
            <a:ext cx="7700963" cy="41767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22"/>
          <p:cNvSpPr txBox="1">
            <a:spLocks/>
          </p:cNvSpPr>
          <p:nvPr userDrawn="1"/>
        </p:nvSpPr>
        <p:spPr>
          <a:xfrm>
            <a:off x="60886" y="8699"/>
            <a:ext cx="457200" cy="508000"/>
          </a:xfrm>
          <a:prstGeom prst="rect">
            <a:avLst/>
          </a:prstGeom>
        </p:spPr>
        <p:txBody>
          <a:bodyPr vert="horz" wrap="none" lIns="45720" tIns="0" rIns="45720" bIns="0" anchor="ctr" anchorCtr="1">
            <a:noAutofit/>
          </a:bodyPr>
          <a:lstStyle>
            <a:lvl1pPr algn="ctr" eaLnBrk="1" latinLnBrk="0" hangingPunct="1">
              <a:defRPr kumimoji="0"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CF4F48-20BD-984A-8A89-2152FD4EC07B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48776" y="399489"/>
            <a:ext cx="7707862" cy="542249"/>
          </a:xfrm>
          <a:prstGeom prst="rect">
            <a:avLst/>
          </a:prstGeom>
        </p:spPr>
        <p:txBody>
          <a:bodyPr anchor="b" anchorCtr="0"/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0"/>
          </p:nvPr>
        </p:nvSpPr>
        <p:spPr>
          <a:xfrm>
            <a:off x="949325" y="1009650"/>
            <a:ext cx="3787775" cy="41767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1"/>
          </p:nvPr>
        </p:nvSpPr>
        <p:spPr>
          <a:xfrm>
            <a:off x="4876800" y="1009650"/>
            <a:ext cx="3779838" cy="41767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48776" y="399489"/>
            <a:ext cx="7707862" cy="542249"/>
          </a:xfrm>
          <a:prstGeom prst="rect">
            <a:avLst/>
          </a:prstGeom>
        </p:spPr>
        <p:txBody>
          <a:bodyPr anchor="b" anchorCtr="0"/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0"/>
          </p:nvPr>
        </p:nvSpPr>
        <p:spPr>
          <a:xfrm>
            <a:off x="948777" y="1009650"/>
            <a:ext cx="7707862" cy="201845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1"/>
          </p:nvPr>
        </p:nvSpPr>
        <p:spPr>
          <a:xfrm>
            <a:off x="949325" y="3157014"/>
            <a:ext cx="7707313" cy="20184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48776" y="399489"/>
            <a:ext cx="7707862" cy="542249"/>
          </a:xfrm>
          <a:prstGeom prst="rect">
            <a:avLst/>
          </a:prstGeom>
        </p:spPr>
        <p:txBody>
          <a:bodyPr anchor="b" anchorCtr="0"/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949325" y="1009650"/>
            <a:ext cx="3787775" cy="41767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876800" y="1009651"/>
            <a:ext cx="3779838" cy="2025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4876800" y="3152775"/>
            <a:ext cx="3779838" cy="2033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48776" y="399489"/>
            <a:ext cx="7707862" cy="542249"/>
          </a:xfrm>
          <a:prstGeom prst="rect">
            <a:avLst/>
          </a:prstGeom>
        </p:spPr>
        <p:txBody>
          <a:bodyPr anchor="b" anchorCtr="0"/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949325" y="1009651"/>
            <a:ext cx="3787775" cy="2025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1"/>
          </p:nvPr>
        </p:nvSpPr>
        <p:spPr>
          <a:xfrm>
            <a:off x="955675" y="3156236"/>
            <a:ext cx="3781425" cy="203012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2"/>
          </p:nvPr>
        </p:nvSpPr>
        <p:spPr>
          <a:xfrm>
            <a:off x="4876800" y="1009651"/>
            <a:ext cx="3779838" cy="2025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4876800" y="3156236"/>
            <a:ext cx="3779838" cy="203012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2449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170308"/>
            <a:ext cx="8229600" cy="687192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33"/>
          <p:cNvSpPr>
            <a:spLocks noGrp="1"/>
          </p:cNvSpPr>
          <p:nvPr>
            <p:ph type="body" sz="quarter" idx="18" hasCustomPrompt="1"/>
          </p:nvPr>
        </p:nvSpPr>
        <p:spPr>
          <a:xfrm>
            <a:off x="1603375" y="3998913"/>
            <a:ext cx="6059488" cy="228600"/>
          </a:xfrm>
          <a:prstGeom prst="rect">
            <a:avLst/>
          </a:prstGeom>
        </p:spPr>
        <p:txBody>
          <a:bodyPr wrap="none" anchor="ctr" anchorCtr="1">
            <a:noAutofit/>
          </a:bodyPr>
          <a:lstStyle>
            <a:lvl1pPr algn="ctr">
              <a:buNone/>
              <a:defRPr sz="18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date styles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457200" y="2857500"/>
            <a:ext cx="8229600" cy="51321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400" cap="small" spc="300">
                <a:solidFill>
                  <a:srgbClr val="A4001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243604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build="p">
        <p:tmplLst>
          <p:tmpl lvl="1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244998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603375" y="1709738"/>
            <a:ext cx="2954337" cy="1028700"/>
          </a:xfrm>
          <a:prstGeom prst="rect">
            <a:avLst/>
          </a:prstGeom>
        </p:spPr>
        <p:txBody>
          <a:bodyPr anchor="b"/>
          <a:lstStyle>
            <a:lvl1pPr algn="r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3375" y="2857500"/>
            <a:ext cx="2954337" cy="103663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cap="all" spc="300">
                <a:solidFill>
                  <a:srgbClr val="A4001D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4665662" y="1705680"/>
            <a:ext cx="1951038" cy="2167820"/>
          </a:xfrm>
          <a:prstGeom prst="rect">
            <a:avLst/>
          </a:prstGeom>
          <a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effectLst>
            <a:outerShdw blurRad="50800" dist="25400" dir="2700000" algn="tl" rotWithShape="0">
              <a:prstClr val="black">
                <a:alpha val="36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none"/>
        </p:style>
        <p:txBody>
          <a:bodyPr vert="horz" lIns="0" tIns="45720" rIns="0" bIns="45720" rtlCol="0">
            <a:normAutofit/>
          </a:bodyPr>
          <a:lstStyle>
            <a:lvl1pPr>
              <a:defRPr lang="en-US" sz="1200" dirty="0"/>
            </a:lvl1pPr>
          </a:lstStyle>
          <a:p>
            <a:pPr lvl="0"/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403916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png"/><Relationship Id="rId1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4.xml"/><Relationship Id="rId8" Type="http://schemas.openxmlformats.org/officeDocument/2006/relationships/theme" Target="../theme/theme2.xml"/><Relationship Id="rId9" Type="http://schemas.openxmlformats.org/officeDocument/2006/relationships/image" Target="../media/image6.png"/><Relationship Id="rId10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2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948776" y="399489"/>
            <a:ext cx="7707862" cy="542249"/>
          </a:xfrm>
          <a:prstGeom prst="rect">
            <a:avLst/>
          </a:prstGeom>
        </p:spPr>
        <p:txBody>
          <a:bodyPr vert="horz" lIns="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948776" y="1003777"/>
            <a:ext cx="7707862" cy="418258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9538" y="5345613"/>
            <a:ext cx="846137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2723E9-58A5-4D18-81BD-E1D0CC324A1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67492" y="5186362"/>
            <a:ext cx="1876508" cy="5286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67" r:id="rId2"/>
    <p:sldLayoutId id="2147483670" r:id="rId3"/>
    <p:sldLayoutId id="2147483669" r:id="rId4"/>
    <p:sldLayoutId id="2147483698" r:id="rId5"/>
    <p:sldLayoutId id="2147483675" r:id="rId6"/>
    <p:sldLayoutId id="2147483692" r:id="rId7"/>
  </p:sldLayoutIdLst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lnSpc>
          <a:spcPct val="85000"/>
        </a:lnSpc>
        <a:spcBef>
          <a:spcPct val="0"/>
        </a:spcBef>
        <a:buNone/>
        <a:defRPr sz="24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800" kern="1200" cap="small" spc="20" baseline="0">
          <a:solidFill>
            <a:schemeClr val="tx1"/>
          </a:solidFill>
          <a:latin typeface="+mn-lt"/>
          <a:ea typeface="+mn-ea"/>
          <a:cs typeface="+mn-cs"/>
        </a:defRPr>
      </a:lvl1pPr>
      <a:lvl2pPr marL="288925" indent="-288925" algn="l" defTabSz="457200" rtl="0" eaLnBrk="1" latinLnBrk="0" hangingPunct="1">
        <a:spcBef>
          <a:spcPct val="20000"/>
        </a:spcBef>
        <a:buClr>
          <a:schemeClr val="bg2"/>
        </a:buClr>
        <a:buFont typeface="Wingdings" pitchFamily="2" charset="2"/>
        <a:buChar char="§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569913" indent="-225425" algn="l" defTabSz="457200" rtl="0" eaLnBrk="1" latinLnBrk="0" hangingPunct="1">
        <a:spcBef>
          <a:spcPct val="20000"/>
        </a:spcBef>
        <a:buClr>
          <a:schemeClr val="bg2"/>
        </a:buClr>
        <a:buSzPct val="102000"/>
        <a:buFont typeface="Source Sans Pro" pitchFamily="34" charset="0"/>
        <a:buChar char="›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7013" algn="l" defTabSz="457200" rtl="0" eaLnBrk="1" latinLnBrk="0" hangingPunct="1">
        <a:spcBef>
          <a:spcPct val="20000"/>
        </a:spcBef>
        <a:buClr>
          <a:schemeClr val="bg2"/>
        </a:buClr>
        <a:buFont typeface="Arial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58888" indent="-227013" algn="l" defTabSz="457200" rtl="0" eaLnBrk="1" latinLnBrk="0" hangingPunct="1">
        <a:spcBef>
          <a:spcPct val="20000"/>
        </a:spcBef>
        <a:buClr>
          <a:schemeClr val="bg2"/>
        </a:buClr>
        <a:buFont typeface="Source Sans Pro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948776" y="399489"/>
            <a:ext cx="7707862" cy="542249"/>
          </a:xfrm>
          <a:prstGeom prst="rect">
            <a:avLst/>
          </a:prstGeom>
        </p:spPr>
        <p:txBody>
          <a:bodyPr vert="horz" lIns="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948776" y="1003777"/>
            <a:ext cx="7707862" cy="418258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9538" y="5345613"/>
            <a:ext cx="846137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2723E9-58A5-4D18-81BD-E1D0CC324A1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67492" y="5186362"/>
            <a:ext cx="1876508" cy="52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493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</p:sldLayoutIdLst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lnSpc>
          <a:spcPct val="85000"/>
        </a:lnSpc>
        <a:spcBef>
          <a:spcPct val="0"/>
        </a:spcBef>
        <a:buNone/>
        <a:defRPr sz="24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800" kern="1200" cap="small" spc="20" baseline="0">
          <a:solidFill>
            <a:schemeClr val="tx1"/>
          </a:solidFill>
          <a:latin typeface="+mn-lt"/>
          <a:ea typeface="+mn-ea"/>
          <a:cs typeface="+mn-cs"/>
        </a:defRPr>
      </a:lvl1pPr>
      <a:lvl2pPr marL="288925" indent="-288925" algn="l" defTabSz="457200" rtl="0" eaLnBrk="1" latinLnBrk="0" hangingPunct="1">
        <a:spcBef>
          <a:spcPct val="20000"/>
        </a:spcBef>
        <a:buClr>
          <a:schemeClr val="bg2"/>
        </a:buClr>
        <a:buFont typeface="Wingdings" pitchFamily="2" charset="2"/>
        <a:buChar char="§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569913" indent="-225425" algn="l" defTabSz="457200" rtl="0" eaLnBrk="1" latinLnBrk="0" hangingPunct="1">
        <a:spcBef>
          <a:spcPct val="20000"/>
        </a:spcBef>
        <a:buClr>
          <a:schemeClr val="bg2"/>
        </a:buClr>
        <a:buSzPct val="102000"/>
        <a:buFont typeface="Source Sans Pro" pitchFamily="34" charset="0"/>
        <a:buChar char="›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7013" algn="l" defTabSz="457200" rtl="0" eaLnBrk="1" latinLnBrk="0" hangingPunct="1">
        <a:spcBef>
          <a:spcPct val="20000"/>
        </a:spcBef>
        <a:buClr>
          <a:schemeClr val="bg2"/>
        </a:buClr>
        <a:buFont typeface="Arial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58888" indent="-227013" algn="l" defTabSz="457200" rtl="0" eaLnBrk="1" latinLnBrk="0" hangingPunct="1">
        <a:spcBef>
          <a:spcPct val="20000"/>
        </a:spcBef>
        <a:buClr>
          <a:schemeClr val="bg2"/>
        </a:buClr>
        <a:buFont typeface="Source Sans Pro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chart" Target="../charts/char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jpe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gif"/><Relationship Id="rId9" Type="http://schemas.openxmlformats.org/officeDocument/2006/relationships/image" Target="../media/image18.jpg"/><Relationship Id="rId10" Type="http://schemas.openxmlformats.org/officeDocument/2006/relationships/image" Target="../media/image19.jpeg"/><Relationship Id="rId11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8776" y="769894"/>
            <a:ext cx="7707862" cy="542249"/>
          </a:xfrm>
        </p:spPr>
        <p:txBody>
          <a:bodyPr>
            <a:noAutofit/>
          </a:bodyPr>
          <a:lstStyle/>
          <a:p>
            <a:r>
              <a:rPr lang="en-US" sz="3600" b="1" dirty="0" err="1" smtClean="0">
                <a:solidFill>
                  <a:schemeClr val="bg2"/>
                </a:solidFill>
              </a:rPr>
              <a:t>iSTEP</a:t>
            </a:r>
            <a:r>
              <a:rPr lang="en-US" sz="3600" b="1" dirty="0" smtClean="0">
                <a:solidFill>
                  <a:schemeClr val="bg2"/>
                </a:solidFill>
              </a:rPr>
              <a:t> 2016: The Design of STEP</a:t>
            </a:r>
            <a:endParaRPr lang="en-US" sz="3600" b="1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					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6950" y="2726251"/>
            <a:ext cx="4352925" cy="1846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000188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Program features</a:t>
            </a:r>
            <a:endParaRPr lang="en-US" sz="3600" b="1" dirty="0"/>
          </a:p>
        </p:txBody>
      </p:sp>
      <p:sp>
        <p:nvSpPr>
          <p:cNvPr id="8" name="Rectangle 7"/>
          <p:cNvSpPr/>
          <p:nvPr/>
        </p:nvSpPr>
        <p:spPr>
          <a:xfrm>
            <a:off x="1477943" y="3306233"/>
            <a:ext cx="2998808" cy="201101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Content pedagogy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63086761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Program features</a:t>
            </a:r>
            <a:endParaRPr lang="en-US" sz="3600" b="1" dirty="0"/>
          </a:p>
        </p:txBody>
      </p:sp>
      <p:sp>
        <p:nvSpPr>
          <p:cNvPr id="9" name="Rectangle 8"/>
          <p:cNvSpPr/>
          <p:nvPr/>
        </p:nvSpPr>
        <p:spPr>
          <a:xfrm>
            <a:off x="4629151" y="3306233"/>
            <a:ext cx="2998808" cy="201101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Assessment system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2548288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EC Curriculum 2015-16 102715.pdf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258"/>
          <a:stretch/>
        </p:blipFill>
        <p:spPr>
          <a:xfrm>
            <a:off x="846667" y="926691"/>
            <a:ext cx="7143750" cy="4788309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948776" y="399489"/>
            <a:ext cx="7707862" cy="542249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STEP Secondary Curriculum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117708411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STEP Elementary Curriculum</a:t>
            </a:r>
            <a:endParaRPr lang="en-US" sz="3600" b="1" dirty="0"/>
          </a:p>
        </p:txBody>
      </p:sp>
      <p:pic>
        <p:nvPicPr>
          <p:cNvPr id="4" name="Content Placeholder 5" descr="2014wide.curriculum.overview copy.pdf"/>
          <p:cNvPicPr>
            <a:picLocks noGrp="1" noChangeAspect="1"/>
          </p:cNvPicPr>
          <p:nvPr>
            <p:ph sz="quarter" idx="10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170" b="2851"/>
          <a:stretch/>
        </p:blipFill>
        <p:spPr>
          <a:xfrm>
            <a:off x="955675" y="941738"/>
            <a:ext cx="7700963" cy="4176713"/>
          </a:xfrm>
        </p:spPr>
      </p:pic>
    </p:spTree>
    <p:extLst>
      <p:ext uri="{BB962C8B-B14F-4D97-AF65-F5344CB8AC3E}">
        <p14:creationId xmlns:p14="http://schemas.microsoft.com/office/powerpoint/2010/main" val="841472947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/>
              <a:t>STEP: </a:t>
            </a:r>
            <a:r>
              <a:rPr lang="en-US" sz="3200" dirty="0"/>
              <a:t>IN A STUDENT’S WORDS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711704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7" y="190500"/>
            <a:ext cx="8774770" cy="592667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STEP Assessment System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12648" y="804333"/>
            <a:ext cx="7769352" cy="4646084"/>
          </a:xfrm>
          <a:prstGeom prst="rect">
            <a:avLst/>
          </a:prstGeom>
        </p:spPr>
        <p:txBody>
          <a:bodyPr>
            <a:noAutofit/>
          </a:bodyPr>
          <a:lstStyle/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000" b="1" dirty="0" smtClean="0"/>
              <a:t>Reflects STEP goals and related standards</a:t>
            </a:r>
          </a:p>
          <a:p>
            <a:pPr marL="344488" lvl="2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 smtClean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000" b="1" dirty="0" smtClean="0"/>
              <a:t>Includes multiple and varied assessments 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Pre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assessments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Embedded program assessments</a:t>
            </a:r>
          </a:p>
          <a:p>
            <a:pPr lvl="3">
              <a:lnSpc>
                <a:spcPct val="120000"/>
              </a:lnSpc>
              <a:spcBef>
                <a:spcPts val="0"/>
              </a:spcBef>
            </a:pPr>
            <a:r>
              <a:rPr lang="en-US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Evidence </a:t>
            </a:r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of academic achievement in </a:t>
            </a:r>
            <a:r>
              <a:rPr lang="en-US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coursework</a:t>
            </a:r>
          </a:p>
          <a:p>
            <a:pPr lvl="3">
              <a:lnSpc>
                <a:spcPct val="120000"/>
              </a:lnSpc>
              <a:spcBef>
                <a:spcPts val="0"/>
              </a:spcBef>
            </a:pPr>
            <a:r>
              <a:rPr lang="en-US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Evidence </a:t>
            </a:r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of developing and growing performance in clinical </a:t>
            </a:r>
            <a:r>
              <a:rPr lang="en-US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setting</a:t>
            </a:r>
          </a:p>
          <a:p>
            <a:pPr lvl="3">
              <a:lnSpc>
                <a:spcPct val="120000"/>
              </a:lnSpc>
              <a:spcBef>
                <a:spcPts val="0"/>
              </a:spcBef>
            </a:pPr>
            <a:r>
              <a:rPr lang="en-US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Evidence </a:t>
            </a:r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of professional </a:t>
            </a:r>
            <a:r>
              <a:rPr lang="en-US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conduct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Summative assessments</a:t>
            </a:r>
          </a:p>
          <a:p>
            <a:pPr lvl="3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PACT</a:t>
            </a:r>
            <a:r>
              <a:rPr lang="en-US" dirty="0"/>
              <a:t>: Performance Assessment of California </a:t>
            </a:r>
            <a:r>
              <a:rPr lang="en-US" dirty="0" smtClean="0"/>
              <a:t>Teachers</a:t>
            </a:r>
          </a:p>
          <a:p>
            <a:pPr lvl="3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Graduation Portfolio</a:t>
            </a:r>
          </a:p>
          <a:p>
            <a:pPr lvl="3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STEP Conference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b="1" dirty="0" smtClean="0"/>
              <a:t>Post-graduate assessments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207746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/>
              <a:t>STEP Assessment System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en-US" sz="8000" b="1" dirty="0"/>
              <a:t>Pre-Assessments</a:t>
            </a:r>
          </a:p>
          <a:p>
            <a:pPr lvl="1">
              <a:lnSpc>
                <a:spcPct val="120000"/>
              </a:lnSpc>
            </a:pPr>
            <a:r>
              <a:rPr lang="en-US" sz="5600" dirty="0"/>
              <a:t>Application </a:t>
            </a:r>
            <a:r>
              <a:rPr lang="en-US" sz="5600" dirty="0" smtClean="0"/>
              <a:t>materials: </a:t>
            </a:r>
            <a:r>
              <a:rPr lang="en-US" sz="5600" dirty="0"/>
              <a:t>academic preparation, experience with youth, professional experience, personal background, commitment to teaching</a:t>
            </a:r>
          </a:p>
          <a:p>
            <a:pPr lvl="1">
              <a:lnSpc>
                <a:spcPct val="120000"/>
              </a:lnSpc>
            </a:pPr>
            <a:r>
              <a:rPr lang="en-US" sz="5600" dirty="0"/>
              <a:t>Entry </a:t>
            </a:r>
            <a:r>
              <a:rPr lang="en-US" sz="5600" dirty="0" smtClean="0"/>
              <a:t>surveys: </a:t>
            </a:r>
            <a:r>
              <a:rPr lang="en-US" sz="5600" dirty="0"/>
              <a:t>expectations, perspectives, prior experience, clinical preferences and needs</a:t>
            </a:r>
          </a:p>
          <a:p>
            <a:pPr lvl="1">
              <a:lnSpc>
                <a:spcPct val="120000"/>
              </a:lnSpc>
            </a:pPr>
            <a:r>
              <a:rPr lang="en-US" sz="5600" dirty="0"/>
              <a:t>Personal learning survey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955675" y="3207035"/>
            <a:ext cx="3781425" cy="2030127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US" sz="2400" b="1" dirty="0" smtClean="0"/>
              <a:t>Coursework Assessments</a:t>
            </a:r>
            <a:endParaRPr lang="en-US" sz="2400" b="1" dirty="0"/>
          </a:p>
          <a:p>
            <a:pPr lvl="1">
              <a:lnSpc>
                <a:spcPct val="120000"/>
              </a:lnSpc>
            </a:pPr>
            <a:r>
              <a:rPr lang="en-US" dirty="0" smtClean="0"/>
              <a:t>Key assignment and projects</a:t>
            </a:r>
            <a:r>
              <a:rPr lang="en-US" dirty="0"/>
              <a:t> </a:t>
            </a:r>
            <a:r>
              <a:rPr lang="en-US" dirty="0" smtClean="0"/>
              <a:t>(typically linked to field placements)</a:t>
            </a:r>
          </a:p>
          <a:p>
            <a:pPr lvl="2">
              <a:lnSpc>
                <a:spcPct val="120000"/>
              </a:lnSpc>
            </a:pPr>
            <a:r>
              <a:rPr lang="en-US" dirty="0"/>
              <a:t>case studies, classroom management </a:t>
            </a:r>
            <a:r>
              <a:rPr lang="en-US" dirty="0" smtClean="0"/>
              <a:t>plan,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lesson implementation, video analyses,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curriculum unit,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etc.</a:t>
            </a:r>
            <a:endParaRPr lang="en-US" dirty="0"/>
          </a:p>
          <a:p>
            <a:pPr lvl="1">
              <a:lnSpc>
                <a:spcPct val="120000"/>
              </a:lnSpc>
            </a:pPr>
            <a:r>
              <a:rPr lang="en-US" dirty="0"/>
              <a:t>Grades and p</a:t>
            </a:r>
            <a:r>
              <a:rPr lang="en-US" dirty="0" smtClean="0"/>
              <a:t>articipation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en-US" sz="2000" b="1" dirty="0" smtClean="0"/>
              <a:t>Clinical Work Assessments</a:t>
            </a:r>
            <a:endParaRPr lang="en-US" sz="2000" b="1" dirty="0"/>
          </a:p>
          <a:p>
            <a:pPr lvl="1">
              <a:lnSpc>
                <a:spcPct val="120000"/>
              </a:lnSpc>
            </a:pPr>
            <a:r>
              <a:rPr lang="en-US" dirty="0" smtClean="0"/>
              <a:t>Observation cycles</a:t>
            </a:r>
            <a:r>
              <a:rPr lang="en-US" dirty="0"/>
              <a:t> </a:t>
            </a:r>
            <a:r>
              <a:rPr lang="en-US" dirty="0" smtClean="0"/>
              <a:t>and feedback </a:t>
            </a:r>
            <a:r>
              <a:rPr lang="en-US" dirty="0"/>
              <a:t>from m</a:t>
            </a:r>
            <a:r>
              <a:rPr lang="en-US" dirty="0" smtClean="0"/>
              <a:t>entor teachers </a:t>
            </a:r>
            <a:r>
              <a:rPr lang="en-US" dirty="0"/>
              <a:t>and </a:t>
            </a:r>
            <a:r>
              <a:rPr lang="en-US" dirty="0" smtClean="0"/>
              <a:t>supervisors</a:t>
            </a:r>
            <a:endParaRPr lang="en-US" dirty="0"/>
          </a:p>
          <a:p>
            <a:pPr lvl="1">
              <a:lnSpc>
                <a:spcPct val="120000"/>
              </a:lnSpc>
            </a:pPr>
            <a:r>
              <a:rPr lang="en-US" dirty="0" smtClean="0"/>
              <a:t>Quarterly </a:t>
            </a:r>
            <a:r>
              <a:rPr lang="en-US" dirty="0"/>
              <a:t>assessments based on </a:t>
            </a:r>
            <a:r>
              <a:rPr lang="en-US" dirty="0" smtClean="0"/>
              <a:t>state standards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Independent </a:t>
            </a:r>
            <a:r>
              <a:rPr lang="en-US" dirty="0"/>
              <a:t>Student Teaching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000" b="1" dirty="0" smtClean="0"/>
              <a:t>Summative Assessments</a:t>
            </a:r>
            <a:endParaRPr lang="en-US" sz="2000" b="1" dirty="0"/>
          </a:p>
          <a:p>
            <a:pPr lvl="1">
              <a:lnSpc>
                <a:spcPct val="120000"/>
              </a:lnSpc>
            </a:pPr>
            <a:r>
              <a:rPr lang="en-US" dirty="0" smtClean="0"/>
              <a:t>PACT</a:t>
            </a:r>
            <a:r>
              <a:rPr lang="en-US" dirty="0"/>
              <a:t>: Performance Assessment of California </a:t>
            </a:r>
            <a:r>
              <a:rPr lang="en-US" dirty="0" smtClean="0"/>
              <a:t>Teachers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Graduation Portfolio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STEP </a:t>
            </a:r>
            <a:r>
              <a:rPr lang="en-US" dirty="0"/>
              <a:t>Conference</a:t>
            </a:r>
          </a:p>
        </p:txBody>
      </p:sp>
    </p:spTree>
    <p:extLst>
      <p:ext uri="{BB962C8B-B14F-4D97-AF65-F5344CB8AC3E}">
        <p14:creationId xmlns:p14="http://schemas.microsoft.com/office/powerpoint/2010/main" val="3360707453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950" y="306913"/>
            <a:ext cx="7620000" cy="66675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Outcome Assessments:</a:t>
            </a:r>
            <a:br>
              <a:rPr lang="en-US" sz="3600" b="1" dirty="0" smtClean="0"/>
            </a:br>
            <a:r>
              <a:rPr lang="en-US" sz="3600" b="1" dirty="0" smtClean="0"/>
              <a:t>Indicators of Program Quality</a:t>
            </a:r>
            <a:endParaRPr lang="en-US" sz="3600" b="1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634841200"/>
              </p:ext>
            </p:extLst>
          </p:nvPr>
        </p:nvGraphicFramePr>
        <p:xfrm>
          <a:off x="533399" y="941918"/>
          <a:ext cx="8155517" cy="4386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4900150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632693" y="1509387"/>
            <a:ext cx="1924375" cy="1081912"/>
          </a:xfrm>
          <a:prstGeom prst="rect">
            <a:avLst/>
          </a:prstGeom>
          <a:solidFill>
            <a:srgbClr val="3366FF"/>
          </a:solidFill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8776" y="176856"/>
            <a:ext cx="7707863" cy="542249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cs typeface="Calibri"/>
              </a:rPr>
              <a:t>Outcomes: Amplification</a:t>
            </a:r>
            <a:endParaRPr lang="en-US" sz="3600" b="1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1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3784" b="-43784"/>
          <a:stretch>
            <a:fillRect/>
          </a:stretch>
        </p:blipFill>
        <p:spPr>
          <a:xfrm>
            <a:off x="4235354" y="1680496"/>
            <a:ext cx="2258745" cy="1210482"/>
          </a:xfrm>
        </p:spPr>
      </p:pic>
      <p:pic>
        <p:nvPicPr>
          <p:cNvPr id="14" name="Content Placeholder 13" descr="ViCoTEd 1st meeting with conveners in TERF March 7.jpg"/>
          <p:cNvPicPr>
            <a:picLocks noGrp="1" noChangeAspect="1"/>
          </p:cNvPicPr>
          <p:nvPr>
            <p:ph sz="quarter" idx="13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62539" y="3377428"/>
            <a:ext cx="4301015" cy="1924387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2358" y="2737131"/>
            <a:ext cx="4052045" cy="46493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17813" y="800667"/>
            <a:ext cx="2026425" cy="1008121"/>
          </a:xfrm>
          <a:prstGeom prst="rect">
            <a:avLst/>
          </a:prstGeom>
        </p:spPr>
      </p:pic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2437547" y="3100355"/>
            <a:ext cx="1539503" cy="2086008"/>
            <a:chOff x="0" y="0"/>
            <a:chExt cx="10554" cy="5760"/>
          </a:xfrm>
        </p:grpSpPr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0" y="5116"/>
              <a:ext cx="10554" cy="644"/>
            </a:xfrm>
            <a:custGeom>
              <a:avLst/>
              <a:gdLst>
                <a:gd name="T0" fmla="*/ 0 w 10554"/>
                <a:gd name="T1" fmla="*/ 643 h 644"/>
                <a:gd name="T2" fmla="*/ 10553 w 10554"/>
                <a:gd name="T3" fmla="*/ 643 h 644"/>
                <a:gd name="T4" fmla="*/ 10553 w 10554"/>
                <a:gd name="T5" fmla="*/ 0 h 644"/>
                <a:gd name="T6" fmla="*/ 0 w 10554"/>
                <a:gd name="T7" fmla="*/ 0 h 644"/>
                <a:gd name="T8" fmla="*/ 0 w 10554"/>
                <a:gd name="T9" fmla="*/ 643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54" h="644">
                  <a:moveTo>
                    <a:pt x="0" y="643"/>
                  </a:moveTo>
                  <a:lnTo>
                    <a:pt x="10553" y="643"/>
                  </a:lnTo>
                  <a:lnTo>
                    <a:pt x="10553" y="0"/>
                  </a:lnTo>
                  <a:lnTo>
                    <a:pt x="0" y="0"/>
                  </a:lnTo>
                  <a:lnTo>
                    <a:pt x="0" y="643"/>
                  </a:lnTo>
                  <a:close/>
                </a:path>
              </a:pathLst>
            </a:custGeom>
            <a:solidFill>
              <a:srgbClr val="7621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0" y="0"/>
              <a:ext cx="10554" cy="5117"/>
            </a:xfrm>
            <a:custGeom>
              <a:avLst/>
              <a:gdLst>
                <a:gd name="T0" fmla="*/ 0 w 10554"/>
                <a:gd name="T1" fmla="*/ 5116 h 5117"/>
                <a:gd name="T2" fmla="*/ 10553 w 10554"/>
                <a:gd name="T3" fmla="*/ 5116 h 5117"/>
                <a:gd name="T4" fmla="*/ 10553 w 10554"/>
                <a:gd name="T5" fmla="*/ 0 h 5117"/>
                <a:gd name="T6" fmla="*/ 0 w 10554"/>
                <a:gd name="T7" fmla="*/ 0 h 5117"/>
                <a:gd name="T8" fmla="*/ 0 w 10554"/>
                <a:gd name="T9" fmla="*/ 5116 h 5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54" h="5117">
                  <a:moveTo>
                    <a:pt x="0" y="5116"/>
                  </a:moveTo>
                  <a:lnTo>
                    <a:pt x="10553" y="5116"/>
                  </a:lnTo>
                  <a:lnTo>
                    <a:pt x="10553" y="0"/>
                  </a:lnTo>
                  <a:lnTo>
                    <a:pt x="0" y="0"/>
                  </a:lnTo>
                  <a:lnTo>
                    <a:pt x="0" y="5116"/>
                  </a:lnTo>
                  <a:close/>
                </a:path>
              </a:pathLst>
            </a:custGeom>
            <a:solidFill>
              <a:srgbClr val="BDBC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/>
              <a:r>
                <a:rPr lang="en-US" dirty="0" smtClean="0">
                  <a:solidFill>
                    <a:srgbClr val="FFFFFF"/>
                  </a:solidFill>
                </a:rPr>
                <a:t>EDUCATING</a:t>
              </a:r>
            </a:p>
            <a:p>
              <a:pPr algn="ctr"/>
              <a:r>
                <a:rPr lang="en-US" dirty="0" smtClean="0">
                  <a:solidFill>
                    <a:srgbClr val="FFFFFF"/>
                  </a:solidFill>
                </a:rPr>
                <a:t>SCHOOL</a:t>
              </a:r>
            </a:p>
            <a:p>
              <a:pPr algn="ctr"/>
              <a:r>
                <a:rPr lang="en-US" dirty="0" smtClean="0">
                  <a:solidFill>
                    <a:srgbClr val="FFFFFF"/>
                  </a:solidFill>
                </a:rPr>
                <a:t>TEACHERS</a:t>
              </a:r>
            </a:p>
            <a:p>
              <a:pPr algn="ctr"/>
              <a:endParaRPr lang="en-US" sz="1400" dirty="0">
                <a:solidFill>
                  <a:srgbClr val="FFFFFF"/>
                </a:solidFill>
              </a:endParaRPr>
            </a:p>
            <a:p>
              <a:pPr algn="ctr"/>
              <a:endParaRPr lang="en-US" sz="1200" dirty="0">
                <a:solidFill>
                  <a:srgbClr val="FFFFFF"/>
                </a:solidFill>
              </a:endParaRPr>
            </a:p>
            <a:p>
              <a:pPr algn="ctr"/>
              <a:endParaRPr lang="en-US" sz="1200" dirty="0">
                <a:solidFill>
                  <a:srgbClr val="FFFFFF"/>
                </a:solidFill>
              </a:endParaRPr>
            </a:p>
            <a:p>
              <a:pPr algn="ctr"/>
              <a:endParaRPr lang="en-US" dirty="0">
                <a:solidFill>
                  <a:srgbClr val="FFFFFF"/>
                </a:solidFill>
              </a:endParaRPr>
            </a:p>
            <a:p>
              <a:pPr algn="ctr"/>
              <a:endParaRPr lang="en-US" sz="1200" dirty="0">
                <a:solidFill>
                  <a:srgbClr val="FFFFFF"/>
                </a:solidFill>
              </a:endParaRPr>
            </a:p>
            <a:p>
              <a:pPr algn="ctr"/>
              <a:r>
                <a:rPr lang="en-US" sz="1200" dirty="0">
                  <a:solidFill>
                    <a:srgbClr val="FFFFFF"/>
                  </a:solidFill>
                </a:rPr>
                <a:t>BY ARTHUR LEVINE</a:t>
              </a:r>
            </a:p>
          </p:txBody>
        </p:sp>
      </p:grp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5941" y="1603165"/>
            <a:ext cx="1723951" cy="975303"/>
          </a:xfrm>
          <a:prstGeom prst="rect">
            <a:avLst/>
          </a:prstGeom>
        </p:spPr>
      </p:pic>
      <p:pic>
        <p:nvPicPr>
          <p:cNvPr id="5" name="Picture 4" descr="ctc-logo-seal-160.gif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7067" y="180114"/>
            <a:ext cx="1270001" cy="12700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776" y="3156236"/>
            <a:ext cx="1450791" cy="207067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5833" y="1446856"/>
            <a:ext cx="2021217" cy="1259337"/>
          </a:xfrm>
          <a:prstGeom prst="rect">
            <a:avLst/>
          </a:prstGeom>
        </p:spPr>
      </p:pic>
      <p:pic>
        <p:nvPicPr>
          <p:cNvPr id="21" name="Content Placeholder 5"/>
          <p:cNvPicPr>
            <a:picLocks noGrp="1" noChangeAspect="1"/>
          </p:cNvPicPr>
          <p:nvPr>
            <p:ph sz="quarter" idx="10"/>
          </p:nvPr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776" y="815115"/>
            <a:ext cx="1868120" cy="1388543"/>
          </a:xfrm>
        </p:spPr>
      </p:pic>
    </p:spTree>
    <p:extLst>
      <p:ext uri="{BB962C8B-B14F-4D97-AF65-F5344CB8AC3E}">
        <p14:creationId xmlns:p14="http://schemas.microsoft.com/office/powerpoint/2010/main" val="3354836270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00" b="1" dirty="0"/>
              <a:t>Stanford’s Commitment to Teacher Education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176348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6484" y="127000"/>
            <a:ext cx="6769100" cy="5480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045066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9985" y="1668781"/>
            <a:ext cx="5604039" cy="237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671478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The Design of STEP	</a:t>
            </a:r>
            <a:endParaRPr lang="en-US" sz="3600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786347" y="1263650"/>
            <a:ext cx="7700963" cy="4176713"/>
          </a:xfrm>
        </p:spPr>
        <p:txBody>
          <a:bodyPr>
            <a:normAutofit fontScale="92500" lnSpcReduction="10000"/>
          </a:bodyPr>
          <a:lstStyle/>
          <a:p>
            <a:pPr lvl="1">
              <a:lnSpc>
                <a:spcPct val="140000"/>
              </a:lnSpc>
            </a:pPr>
            <a:r>
              <a:rPr lang="en-US" sz="2400" b="1" dirty="0" smtClean="0"/>
              <a:t>Mission and goals</a:t>
            </a:r>
          </a:p>
          <a:p>
            <a:pPr lvl="1">
              <a:lnSpc>
                <a:spcPct val="140000"/>
              </a:lnSpc>
            </a:pPr>
            <a:r>
              <a:rPr lang="en-US" sz="2400" b="1" dirty="0" smtClean="0"/>
              <a:t>Key design features</a:t>
            </a:r>
          </a:p>
          <a:p>
            <a:pPr lvl="2">
              <a:lnSpc>
                <a:spcPct val="140000"/>
              </a:lnSpc>
            </a:pPr>
            <a:r>
              <a:rPr lang="en-US" sz="2400" dirty="0" smtClean="0"/>
              <a:t>Cohort model</a:t>
            </a:r>
          </a:p>
          <a:p>
            <a:pPr lvl="2">
              <a:lnSpc>
                <a:spcPct val="140000"/>
              </a:lnSpc>
            </a:pPr>
            <a:r>
              <a:rPr lang="en-US" sz="2400" dirty="0" smtClean="0"/>
              <a:t>Clinically rich</a:t>
            </a:r>
          </a:p>
          <a:p>
            <a:pPr lvl="2">
              <a:lnSpc>
                <a:spcPct val="140000"/>
              </a:lnSpc>
            </a:pPr>
            <a:r>
              <a:rPr lang="en-US" sz="2400" dirty="0" smtClean="0"/>
              <a:t>Research-based curriculum</a:t>
            </a:r>
            <a:endParaRPr lang="en-US" dirty="0"/>
          </a:p>
          <a:p>
            <a:pPr lvl="2">
              <a:lnSpc>
                <a:spcPct val="140000"/>
              </a:lnSpc>
            </a:pPr>
            <a:r>
              <a:rPr lang="en-US" sz="2400" dirty="0" smtClean="0"/>
              <a:t>Assessment and refinement system</a:t>
            </a:r>
          </a:p>
          <a:p>
            <a:pPr lvl="1">
              <a:lnSpc>
                <a:spcPct val="140000"/>
              </a:lnSpc>
            </a:pPr>
            <a:r>
              <a:rPr lang="en-US" sz="2400" b="1" dirty="0" smtClean="0"/>
              <a:t>Impact</a:t>
            </a:r>
          </a:p>
          <a:p>
            <a:pPr lvl="1">
              <a:lnSpc>
                <a:spcPct val="140000"/>
              </a:lnSpc>
            </a:pPr>
            <a:r>
              <a:rPr lang="en-US" sz="2400" b="1" dirty="0" smtClean="0"/>
              <a:t>Commitment</a:t>
            </a:r>
          </a:p>
          <a:p>
            <a:pPr lvl="1">
              <a:lnSpc>
                <a:spcPct val="140000"/>
              </a:lnSpc>
            </a:pPr>
            <a:endParaRPr lang="en-US" sz="24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3718" y="1191550"/>
            <a:ext cx="3872331" cy="2576153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/>
              <a:t>STEP Mission &amp; Goals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0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70000"/>
              </a:lnSpc>
            </a:pPr>
            <a:r>
              <a:rPr lang="en-US" sz="2800" b="1" dirty="0" smtClean="0"/>
              <a:t>STEP: A DEMONSTRATION PROGRAM</a:t>
            </a:r>
          </a:p>
          <a:p>
            <a:pPr marL="285724" indent="-285724">
              <a:lnSpc>
                <a:spcPct val="170000"/>
              </a:lnSpc>
              <a:buFont typeface="Wingdings" charset="2"/>
              <a:buChar char="§"/>
            </a:pPr>
            <a:r>
              <a:rPr lang="en-US" sz="2600" cap="none" dirty="0"/>
              <a:t>Instantiation of principles of powerful teacher education in practice</a:t>
            </a:r>
          </a:p>
          <a:p>
            <a:pPr marL="285724" indent="-285724">
              <a:lnSpc>
                <a:spcPct val="170000"/>
              </a:lnSpc>
              <a:buFont typeface="Wingdings" charset="2"/>
              <a:buChar char="§"/>
            </a:pPr>
            <a:r>
              <a:rPr lang="en-US" sz="2600" cap="none" dirty="0" smtClean="0"/>
              <a:t>Virtuous </a:t>
            </a:r>
            <a:r>
              <a:rPr lang="en-US" sz="2600" cap="none" dirty="0"/>
              <a:t>cycle of research and practice informing one another</a:t>
            </a:r>
          </a:p>
          <a:p>
            <a:pPr marL="285724" indent="-285724">
              <a:lnSpc>
                <a:spcPct val="170000"/>
              </a:lnSpc>
              <a:buFont typeface="Wingdings" charset="2"/>
              <a:buChar char="§"/>
            </a:pPr>
            <a:r>
              <a:rPr lang="en-US" sz="2600" cap="none" dirty="0"/>
              <a:t>Preparation of educational leaders</a:t>
            </a:r>
          </a:p>
          <a:p>
            <a:pPr marL="574624" lvl="1" indent="-285724">
              <a:lnSpc>
                <a:spcPct val="170000"/>
              </a:lnSpc>
              <a:buFont typeface="Wingdings" charset="2"/>
              <a:buChar char="§"/>
            </a:pPr>
            <a:r>
              <a:rPr lang="en-US" sz="2300" dirty="0"/>
              <a:t>Teachers for K-12 schools and classrooms</a:t>
            </a:r>
          </a:p>
          <a:p>
            <a:pPr marL="574624" lvl="1" indent="-285724">
              <a:lnSpc>
                <a:spcPct val="170000"/>
              </a:lnSpc>
              <a:buFont typeface="Wingdings" charset="2"/>
              <a:buChar char="§"/>
            </a:pPr>
            <a:r>
              <a:rPr lang="en-US" sz="2300" dirty="0"/>
              <a:t>Teacher educators and scholars of teacher education</a:t>
            </a:r>
          </a:p>
          <a:p>
            <a:pPr marL="285724" indent="-285724">
              <a:lnSpc>
                <a:spcPct val="170000"/>
              </a:lnSpc>
              <a:buFont typeface="Wingdings" charset="2"/>
              <a:buChar char="§"/>
            </a:pPr>
            <a:r>
              <a:rPr lang="en-US" sz="2400" cap="none" dirty="0"/>
              <a:t>Impact, amplification, and dissemination</a:t>
            </a:r>
          </a:p>
          <a:p>
            <a:pPr marL="574624" lvl="1" indent="-285724">
              <a:lnSpc>
                <a:spcPct val="170000"/>
              </a:lnSpc>
              <a:buFont typeface="Wingdings" charset="2"/>
              <a:buChar char="§"/>
            </a:pPr>
            <a:r>
              <a:rPr lang="en-US" sz="2300" dirty="0"/>
              <a:t>Program outcomes, curricular innovations, research contributions</a:t>
            </a:r>
          </a:p>
          <a:p>
            <a:pPr marL="574624" lvl="1" indent="-285724">
              <a:lnSpc>
                <a:spcPct val="170000"/>
              </a:lnSpc>
              <a:buFont typeface="Wingdings" charset="2"/>
              <a:buChar char="§"/>
            </a:pPr>
            <a:r>
              <a:rPr lang="en-US" sz="2300" dirty="0"/>
              <a:t>Leading and shaping conversations in the profession</a:t>
            </a:r>
          </a:p>
        </p:txBody>
      </p:sp>
    </p:spTree>
    <p:extLst>
      <p:ext uri="{BB962C8B-B14F-4D97-AF65-F5344CB8AC3E}">
        <p14:creationId xmlns:p14="http://schemas.microsoft.com/office/powerpoint/2010/main" val="3845451600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/>
              <a:t>STEP Mission &amp; Goals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955675" y="1093787"/>
            <a:ext cx="7447492" cy="417671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 cap="small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925" indent="-288925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9913" indent="-225425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SzPct val="102000"/>
              <a:buFont typeface="Source Sans Pro" pitchFamily="34" charset="0"/>
              <a:buChar char="›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7013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58888" indent="-227013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Source Sans Pro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/>
              <a:t>STEP strives to prepare teachers who can successfully:</a:t>
            </a:r>
          </a:p>
          <a:p>
            <a:pPr lvl="1">
              <a:lnSpc>
                <a:spcPct val="130000"/>
              </a:lnSpc>
            </a:pPr>
            <a:r>
              <a:rPr lang="en-US" sz="2400" dirty="0" smtClean="0"/>
              <a:t>Meet the intellectual and practical demands of the profession</a:t>
            </a:r>
          </a:p>
          <a:p>
            <a:pPr lvl="1">
              <a:lnSpc>
                <a:spcPct val="130000"/>
              </a:lnSpc>
            </a:pPr>
            <a:r>
              <a:rPr lang="en-US" sz="2400" dirty="0" smtClean="0"/>
              <a:t>Serve the needs of today’s population of diverse students equitably and with rigor</a:t>
            </a:r>
          </a:p>
          <a:p>
            <a:pPr lvl="1">
              <a:lnSpc>
                <a:spcPct val="130000"/>
              </a:lnSpc>
            </a:pPr>
            <a:r>
              <a:rPr lang="en-US" sz="2400" dirty="0" smtClean="0"/>
              <a:t>Revitalize and strengthen the profession today by becoming leaders for tomorrow’s schools</a:t>
            </a:r>
          </a:p>
        </p:txBody>
      </p:sp>
    </p:spTree>
    <p:extLst>
      <p:ext uri="{BB962C8B-B14F-4D97-AF65-F5344CB8AC3E}">
        <p14:creationId xmlns:p14="http://schemas.microsoft.com/office/powerpoint/2010/main" val="1169067418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STEP Mission &amp; Goals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955676" y="1009650"/>
            <a:ext cx="7299324" cy="4176713"/>
          </a:xfrm>
        </p:spPr>
        <p:txBody>
          <a:bodyPr>
            <a:normAutofit lnSpcReduction="10000"/>
          </a:bodyPr>
          <a:lstStyle/>
          <a:p>
            <a:pPr marL="0" lvl="1" indent="0">
              <a:buClrTx/>
              <a:buNone/>
            </a:pPr>
            <a:r>
              <a:rPr lang="en-US" sz="2400" dirty="0" smtClean="0"/>
              <a:t>STEP aims to cultivate teacher leaders who share a set of core values that includes a commitment to social justice, an understanding of the strengths and needs of a diverse student population, and a dedication to equity and excellence for all students.</a:t>
            </a:r>
          </a:p>
          <a:p>
            <a:pPr marL="0" lvl="1" indent="0">
              <a:buClrTx/>
              <a:buNone/>
            </a:pP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The program takes an approach to teaching and learning that is sensitive to the family, community, and political contexts of education; focused on the needs and development of learning; and grounded in the study of subject matter that enables inquiry, critical thinking, and problem solving.</a:t>
            </a:r>
            <a:endParaRPr lang="en-US" sz="2400" dirty="0"/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020995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Program features</a:t>
            </a:r>
            <a:endParaRPr lang="en-US" sz="3600" b="1" dirty="0"/>
          </a:p>
        </p:txBody>
      </p:sp>
      <p:sp>
        <p:nvSpPr>
          <p:cNvPr id="4" name="Rectangle 3"/>
          <p:cNvSpPr/>
          <p:nvPr/>
        </p:nvSpPr>
        <p:spPr>
          <a:xfrm>
            <a:off x="1467355" y="1142821"/>
            <a:ext cx="2998808" cy="201101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Cohort model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29151" y="1142821"/>
            <a:ext cx="2998808" cy="201101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Clinically rich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77943" y="3306233"/>
            <a:ext cx="2998808" cy="201101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Content pedagogy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29151" y="3306233"/>
            <a:ext cx="2998808" cy="201101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Assessment system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16241281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Program features</a:t>
            </a:r>
            <a:endParaRPr lang="en-US" sz="3600" b="1" dirty="0"/>
          </a:p>
        </p:txBody>
      </p:sp>
      <p:sp>
        <p:nvSpPr>
          <p:cNvPr id="4" name="Rectangle 3"/>
          <p:cNvSpPr/>
          <p:nvPr/>
        </p:nvSpPr>
        <p:spPr>
          <a:xfrm>
            <a:off x="1467355" y="1142821"/>
            <a:ext cx="2998808" cy="201101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Cohort model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346476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Program features</a:t>
            </a:r>
            <a:endParaRPr lang="en-US" sz="3600" b="1" dirty="0"/>
          </a:p>
        </p:txBody>
      </p:sp>
      <p:sp>
        <p:nvSpPr>
          <p:cNvPr id="7" name="Rectangle 6"/>
          <p:cNvSpPr/>
          <p:nvPr/>
        </p:nvSpPr>
        <p:spPr>
          <a:xfrm>
            <a:off x="4629151" y="1142821"/>
            <a:ext cx="2998808" cy="201101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Clinically rich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61096373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U_Template_SideBar">
  <a:themeElements>
    <a:clrScheme name="Stanford2">
      <a:dk1>
        <a:srgbClr val="000000"/>
      </a:dk1>
      <a:lt1>
        <a:srgbClr val="FFFFFF"/>
      </a:lt1>
      <a:dk2>
        <a:srgbClr val="DAD7CB"/>
      </a:dk2>
      <a:lt2>
        <a:srgbClr val="8C1515"/>
      </a:lt2>
      <a:accent1>
        <a:srgbClr val="8D3C1E"/>
      </a:accent1>
      <a:accent2>
        <a:srgbClr val="00505C"/>
      </a:accent2>
      <a:accent3>
        <a:srgbClr val="53284F"/>
      </a:accent3>
      <a:accent4>
        <a:srgbClr val="175E54"/>
      </a:accent4>
      <a:accent5>
        <a:srgbClr val="4D4F53"/>
      </a:accent5>
      <a:accent6>
        <a:srgbClr val="D2C295"/>
      </a:accent6>
      <a:hlink>
        <a:srgbClr val="A4001D"/>
      </a:hlink>
      <a:folHlink>
        <a:srgbClr val="000000"/>
      </a:folHlink>
    </a:clrScheme>
    <a:fontScheme name="Stanford">
      <a:majorFont>
        <a:latin typeface="Source Sans Pro Semibold"/>
        <a:ea typeface=""/>
        <a:cs typeface=""/>
      </a:majorFont>
      <a:minorFont>
        <a:latin typeface="Source Sans Pro"/>
        <a:ea typeface=""/>
        <a:cs typeface="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SU_Template_TopBar">
  <a:themeElements>
    <a:clrScheme name="Stanford2">
      <a:dk1>
        <a:srgbClr val="000000"/>
      </a:dk1>
      <a:lt1>
        <a:srgbClr val="FFFFFF"/>
      </a:lt1>
      <a:dk2>
        <a:srgbClr val="DAD7CB"/>
      </a:dk2>
      <a:lt2>
        <a:srgbClr val="8C1515"/>
      </a:lt2>
      <a:accent1>
        <a:srgbClr val="8D3C1E"/>
      </a:accent1>
      <a:accent2>
        <a:srgbClr val="00505C"/>
      </a:accent2>
      <a:accent3>
        <a:srgbClr val="53284F"/>
      </a:accent3>
      <a:accent4>
        <a:srgbClr val="175E54"/>
      </a:accent4>
      <a:accent5>
        <a:srgbClr val="4D4F53"/>
      </a:accent5>
      <a:accent6>
        <a:srgbClr val="D2C295"/>
      </a:accent6>
      <a:hlink>
        <a:srgbClr val="A4001D"/>
      </a:hlink>
      <a:folHlink>
        <a:srgbClr val="000000"/>
      </a:folHlink>
    </a:clrScheme>
    <a:fontScheme name="Stanford">
      <a:majorFont>
        <a:latin typeface="Source Sans Pro Semibold"/>
        <a:ea typeface=""/>
        <a:cs typeface=""/>
      </a:majorFont>
      <a:minorFont>
        <a:latin typeface="Source Sans Pro"/>
        <a:ea typeface=""/>
        <a:cs typeface="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953</TotalTime>
  <Words>1067</Words>
  <Application>Microsoft Macintosh PowerPoint</Application>
  <PresentationFormat>On-screen Show (16:10)</PresentationFormat>
  <Paragraphs>255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SU_Template_SideBar</vt:lpstr>
      <vt:lpstr>SU_Template_TopBar</vt:lpstr>
      <vt:lpstr>iSTEP 2016: The Design of STEP</vt:lpstr>
      <vt:lpstr>PowerPoint Presentation</vt:lpstr>
      <vt:lpstr>The Design of STEP </vt:lpstr>
      <vt:lpstr>STEP Mission &amp; Goals</vt:lpstr>
      <vt:lpstr>STEP Mission &amp; Goals</vt:lpstr>
      <vt:lpstr>STEP Mission &amp; Goals</vt:lpstr>
      <vt:lpstr>Program features</vt:lpstr>
      <vt:lpstr>Program features</vt:lpstr>
      <vt:lpstr>Program features</vt:lpstr>
      <vt:lpstr>Program features</vt:lpstr>
      <vt:lpstr>Program features</vt:lpstr>
      <vt:lpstr>STEP Secondary Curriculum</vt:lpstr>
      <vt:lpstr>STEP Elementary Curriculum</vt:lpstr>
      <vt:lpstr>STEP: IN A STUDENT’S WORDS</vt:lpstr>
      <vt:lpstr>STEP Assessment System</vt:lpstr>
      <vt:lpstr>STEP Assessment System</vt:lpstr>
      <vt:lpstr>Outcome Assessments: Indicators of Program Quality</vt:lpstr>
      <vt:lpstr>Outcomes: Amplification</vt:lpstr>
      <vt:lpstr>Stanford’s Commitment to Teacher Education</vt:lpstr>
      <vt:lpstr>PowerPoint Presentation</vt:lpstr>
    </vt:vector>
  </TitlesOfParts>
  <Company>Stanford University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Valerie Beeman</dc:creator>
  <dc:description>2012 PowerPoint template redesign</dc:description>
  <cp:lastModifiedBy>Derisa Grant</cp:lastModifiedBy>
  <cp:revision>111</cp:revision>
  <dcterms:created xsi:type="dcterms:W3CDTF">2012-12-05T23:46:21Z</dcterms:created>
  <dcterms:modified xsi:type="dcterms:W3CDTF">2016-01-25T23:52:04Z</dcterms:modified>
</cp:coreProperties>
</file>